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79" r:id="rId3"/>
    <p:sldId id="294" r:id="rId4"/>
    <p:sldId id="295" r:id="rId5"/>
    <p:sldId id="292" r:id="rId6"/>
    <p:sldId id="296" r:id="rId7"/>
    <p:sldId id="297" r:id="rId8"/>
    <p:sldId id="298" r:id="rId9"/>
    <p:sldId id="299" r:id="rId10"/>
    <p:sldId id="300" r:id="rId11"/>
    <p:sldId id="301" r:id="rId12"/>
    <p:sldId id="302" r:id="rId13"/>
    <p:sldId id="287" r:id="rId14"/>
    <p:sldId id="303" r:id="rId15"/>
    <p:sldId id="304" r:id="rId16"/>
    <p:sldId id="319" r:id="rId17"/>
    <p:sldId id="307" r:id="rId18"/>
    <p:sldId id="308" r:id="rId19"/>
    <p:sldId id="257" r:id="rId20"/>
    <p:sldId id="309" r:id="rId21"/>
    <p:sldId id="310" r:id="rId22"/>
    <p:sldId id="311" r:id="rId23"/>
    <p:sldId id="312" r:id="rId24"/>
    <p:sldId id="258" r:id="rId25"/>
    <p:sldId id="314" r:id="rId26"/>
    <p:sldId id="315" r:id="rId27"/>
    <p:sldId id="316" r:id="rId28"/>
    <p:sldId id="317" r:id="rId29"/>
    <p:sldId id="259"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libri (MS)" panose="020F0502020204030204" pitchFamily="34" charset="0"/>
      <p:regular r:id="rId36"/>
      <p:bold r:id="rId37"/>
      <p:italic r:id="rId38"/>
      <p:boldItalic r:id="rId39"/>
    </p:embeddedFont>
    <p:embeddedFont>
      <p:font typeface="Franklin Gothic Medium" panose="020B0603020102020204" pitchFamily="34" charset="0"/>
      <p:regular r:id="rId40"/>
      <p:italic r:id="rId41"/>
    </p:embeddedFont>
    <p:embeddedFont>
      <p:font typeface="Proxima Nova" panose="02000506030000020004" pitchFamily="2" charset="0"/>
      <p:regular r:id="rId42"/>
    </p:embeddedFont>
    <p:embeddedFont>
      <p:font typeface="Proxima Nova Bold" panose="02000506030000020004"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autoAdjust="0"/>
    <p:restoredTop sz="95659" autoAdjust="0"/>
  </p:normalViewPr>
  <p:slideViewPr>
    <p:cSldViewPr>
      <p:cViewPr varScale="1">
        <p:scale>
          <a:sx n="74" d="100"/>
          <a:sy n="74" d="100"/>
        </p:scale>
        <p:origin x="6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1D0F0-306C-4A91-B0E2-7FF9081C81D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EC0CB9DC-C8F4-4853-8B2F-0D2D3873F8E4}">
      <dgm:prSet phldrT="[Text]"/>
      <dgm:spPr/>
      <dgm:t>
        <a:bodyPr/>
        <a:lstStyle/>
        <a:p>
          <a:r>
            <a:rPr lang="en-US" dirty="0">
              <a:solidFill>
                <a:srgbClr val="E7EBF4"/>
              </a:solidFill>
            </a:rPr>
            <a:t>Federal Decree No. 47 of 2022</a:t>
          </a:r>
          <a:endParaRPr lang="en-IN" dirty="0">
            <a:solidFill>
              <a:srgbClr val="E7EBF4"/>
            </a:solidFill>
          </a:endParaRPr>
        </a:p>
      </dgm:t>
    </dgm:pt>
    <dgm:pt modelId="{16B1DE8C-1B8E-4964-9879-107F3218C676}" type="parTrans" cxnId="{64AD34AB-D89A-4765-89AC-69ECA544B8A5}">
      <dgm:prSet/>
      <dgm:spPr/>
      <dgm:t>
        <a:bodyPr/>
        <a:lstStyle/>
        <a:p>
          <a:endParaRPr lang="en-IN"/>
        </a:p>
      </dgm:t>
    </dgm:pt>
    <dgm:pt modelId="{44D19B9B-B981-45EA-B63B-A4159383CE4B}" type="sibTrans" cxnId="{64AD34AB-D89A-4765-89AC-69ECA544B8A5}">
      <dgm:prSet/>
      <dgm:spPr/>
      <dgm:t>
        <a:bodyPr/>
        <a:lstStyle/>
        <a:p>
          <a:endParaRPr lang="en-IN"/>
        </a:p>
      </dgm:t>
    </dgm:pt>
    <dgm:pt modelId="{3E1AB904-C029-4005-A250-E96336F12B8E}">
      <dgm:prSet phldrT="[Text]"/>
      <dgm:spPr/>
      <dgm:t>
        <a:bodyPr/>
        <a:lstStyle/>
        <a:p>
          <a:pPr>
            <a:buFont typeface="+mj-lt"/>
            <a:buAutoNum type="arabicPeriod"/>
          </a:pPr>
          <a:r>
            <a:rPr lang="en-US" b="0" i="0" u="none" strike="noStrike" baseline="0" dirty="0">
              <a:solidFill>
                <a:srgbClr val="E7EBF4"/>
              </a:solidFill>
              <a:latin typeface="Arial" panose="020B0604020202020204" pitchFamily="34" charset="0"/>
            </a:rPr>
            <a:t>Ministerial Decision No. 97 of 2023</a:t>
          </a:r>
          <a:endParaRPr lang="en-IN" dirty="0">
            <a:solidFill>
              <a:srgbClr val="E7EBF4"/>
            </a:solidFill>
          </a:endParaRPr>
        </a:p>
      </dgm:t>
    </dgm:pt>
    <dgm:pt modelId="{FB30E858-AA65-41A9-AF2A-CC1EEC26108D}" type="parTrans" cxnId="{FBA7ECE8-5484-441D-92CE-3250C782FFDC}">
      <dgm:prSet/>
      <dgm:spPr/>
      <dgm:t>
        <a:bodyPr/>
        <a:lstStyle/>
        <a:p>
          <a:endParaRPr lang="en-IN"/>
        </a:p>
      </dgm:t>
    </dgm:pt>
    <dgm:pt modelId="{3FDF7EC7-B95F-4AD8-B692-B903A4C2A416}" type="sibTrans" cxnId="{FBA7ECE8-5484-441D-92CE-3250C782FFDC}">
      <dgm:prSet/>
      <dgm:spPr/>
      <dgm:t>
        <a:bodyPr/>
        <a:lstStyle/>
        <a:p>
          <a:endParaRPr lang="en-IN"/>
        </a:p>
      </dgm:t>
    </dgm:pt>
    <dgm:pt modelId="{6DEC491E-8654-4BCD-9B10-19EB7089C7F7}">
      <dgm:prSet phldrT="[Text]"/>
      <dgm:spPr/>
      <dgm:t>
        <a:bodyPr/>
        <a:lstStyle/>
        <a:p>
          <a:pPr>
            <a:buFont typeface="+mj-lt"/>
            <a:buAutoNum type="arabicPeriod"/>
          </a:pPr>
          <a:r>
            <a:rPr lang="en-IN" b="0" i="0" u="none" strike="noStrike" baseline="0" dirty="0">
              <a:solidFill>
                <a:srgbClr val="E7EBF4"/>
              </a:solidFill>
              <a:latin typeface="Arial" panose="020B0604020202020204" pitchFamily="34" charset="0"/>
            </a:rPr>
            <a:t>Transfer Pricing Guide dated 23 October 2023 </a:t>
          </a:r>
          <a:endParaRPr lang="en-IN" dirty="0">
            <a:solidFill>
              <a:srgbClr val="E7EBF4"/>
            </a:solidFill>
          </a:endParaRPr>
        </a:p>
      </dgm:t>
    </dgm:pt>
    <dgm:pt modelId="{32390FE7-0B51-4BAB-95B3-194165AC51D4}" type="parTrans" cxnId="{11607006-0FE4-4B79-BE31-3511AE70BCF0}">
      <dgm:prSet/>
      <dgm:spPr/>
      <dgm:t>
        <a:bodyPr/>
        <a:lstStyle/>
        <a:p>
          <a:endParaRPr lang="en-IN"/>
        </a:p>
      </dgm:t>
    </dgm:pt>
    <dgm:pt modelId="{0ADE391E-FB09-4DCD-9F9F-EA748E7882DC}" type="sibTrans" cxnId="{11607006-0FE4-4B79-BE31-3511AE70BCF0}">
      <dgm:prSet/>
      <dgm:spPr/>
      <dgm:t>
        <a:bodyPr/>
        <a:lstStyle/>
        <a:p>
          <a:endParaRPr lang="en-IN"/>
        </a:p>
      </dgm:t>
    </dgm:pt>
    <dgm:pt modelId="{E026CA41-E996-4C8D-B813-79D873F73604}" type="pres">
      <dgm:prSet presAssocID="{89D1D0F0-306C-4A91-B0E2-7FF9081C81D5}" presName="linear" presStyleCnt="0">
        <dgm:presLayoutVars>
          <dgm:dir/>
          <dgm:animLvl val="lvl"/>
          <dgm:resizeHandles val="exact"/>
        </dgm:presLayoutVars>
      </dgm:prSet>
      <dgm:spPr/>
    </dgm:pt>
    <dgm:pt modelId="{C43D7B23-7A42-4FB8-B39E-C943252A4B80}" type="pres">
      <dgm:prSet presAssocID="{EC0CB9DC-C8F4-4853-8B2F-0D2D3873F8E4}" presName="parentLin" presStyleCnt="0"/>
      <dgm:spPr/>
    </dgm:pt>
    <dgm:pt modelId="{2D832EB1-1081-4FBF-A3A8-F6C68A3E59F7}" type="pres">
      <dgm:prSet presAssocID="{EC0CB9DC-C8F4-4853-8B2F-0D2D3873F8E4}" presName="parentLeftMargin" presStyleLbl="node1" presStyleIdx="0" presStyleCnt="3"/>
      <dgm:spPr/>
    </dgm:pt>
    <dgm:pt modelId="{FE5D7489-1B00-4081-99DA-23BF0D949CA2}" type="pres">
      <dgm:prSet presAssocID="{EC0CB9DC-C8F4-4853-8B2F-0D2D3873F8E4}" presName="parentText" presStyleLbl="node1" presStyleIdx="0" presStyleCnt="3">
        <dgm:presLayoutVars>
          <dgm:chMax val="0"/>
          <dgm:bulletEnabled val="1"/>
        </dgm:presLayoutVars>
      </dgm:prSet>
      <dgm:spPr/>
    </dgm:pt>
    <dgm:pt modelId="{1CA1B510-FE99-4231-9965-711DB99B1D5B}" type="pres">
      <dgm:prSet presAssocID="{EC0CB9DC-C8F4-4853-8B2F-0D2D3873F8E4}" presName="negativeSpace" presStyleCnt="0"/>
      <dgm:spPr/>
    </dgm:pt>
    <dgm:pt modelId="{A72BAE1C-A4F6-48F3-BB48-C44F97C1E1BF}" type="pres">
      <dgm:prSet presAssocID="{EC0CB9DC-C8F4-4853-8B2F-0D2D3873F8E4}" presName="childText" presStyleLbl="conFgAcc1" presStyleIdx="0" presStyleCnt="3">
        <dgm:presLayoutVars>
          <dgm:bulletEnabled val="1"/>
        </dgm:presLayoutVars>
      </dgm:prSet>
      <dgm:spPr/>
    </dgm:pt>
    <dgm:pt modelId="{348799D1-80A9-462E-982A-CB4F7306A92B}" type="pres">
      <dgm:prSet presAssocID="{44D19B9B-B981-45EA-B63B-A4159383CE4B}" presName="spaceBetweenRectangles" presStyleCnt="0"/>
      <dgm:spPr/>
    </dgm:pt>
    <dgm:pt modelId="{D2717113-419C-4480-AD52-88D17DE52AF4}" type="pres">
      <dgm:prSet presAssocID="{3E1AB904-C029-4005-A250-E96336F12B8E}" presName="parentLin" presStyleCnt="0"/>
      <dgm:spPr/>
    </dgm:pt>
    <dgm:pt modelId="{0F405C97-75FE-4C71-BA07-983C4D47D240}" type="pres">
      <dgm:prSet presAssocID="{3E1AB904-C029-4005-A250-E96336F12B8E}" presName="parentLeftMargin" presStyleLbl="node1" presStyleIdx="0" presStyleCnt="3"/>
      <dgm:spPr/>
    </dgm:pt>
    <dgm:pt modelId="{0A3121EB-A6F5-46A5-89B0-8FA43B8ED724}" type="pres">
      <dgm:prSet presAssocID="{3E1AB904-C029-4005-A250-E96336F12B8E}" presName="parentText" presStyleLbl="node1" presStyleIdx="1" presStyleCnt="3">
        <dgm:presLayoutVars>
          <dgm:chMax val="0"/>
          <dgm:bulletEnabled val="1"/>
        </dgm:presLayoutVars>
      </dgm:prSet>
      <dgm:spPr/>
    </dgm:pt>
    <dgm:pt modelId="{ACD8A7E8-0040-4B0C-B7EF-904DCBE48AA6}" type="pres">
      <dgm:prSet presAssocID="{3E1AB904-C029-4005-A250-E96336F12B8E}" presName="negativeSpace" presStyleCnt="0"/>
      <dgm:spPr/>
    </dgm:pt>
    <dgm:pt modelId="{67CC9FDA-06A1-4C97-B460-03D690851AA6}" type="pres">
      <dgm:prSet presAssocID="{3E1AB904-C029-4005-A250-E96336F12B8E}" presName="childText" presStyleLbl="conFgAcc1" presStyleIdx="1" presStyleCnt="3">
        <dgm:presLayoutVars>
          <dgm:bulletEnabled val="1"/>
        </dgm:presLayoutVars>
      </dgm:prSet>
      <dgm:spPr/>
    </dgm:pt>
    <dgm:pt modelId="{EE5A9AD1-15AB-4716-BF98-F60ABCCF80AF}" type="pres">
      <dgm:prSet presAssocID="{3FDF7EC7-B95F-4AD8-B692-B903A4C2A416}" presName="spaceBetweenRectangles" presStyleCnt="0"/>
      <dgm:spPr/>
    </dgm:pt>
    <dgm:pt modelId="{6BFFF1BB-EA37-42AF-9F87-96CC12C6CBE6}" type="pres">
      <dgm:prSet presAssocID="{6DEC491E-8654-4BCD-9B10-19EB7089C7F7}" presName="parentLin" presStyleCnt="0"/>
      <dgm:spPr/>
    </dgm:pt>
    <dgm:pt modelId="{48D9B127-0547-40B2-B1B3-E3FD0A4C88D0}" type="pres">
      <dgm:prSet presAssocID="{6DEC491E-8654-4BCD-9B10-19EB7089C7F7}" presName="parentLeftMargin" presStyleLbl="node1" presStyleIdx="1" presStyleCnt="3"/>
      <dgm:spPr/>
    </dgm:pt>
    <dgm:pt modelId="{AF2BA85C-45D8-4992-B204-DF25180DD813}" type="pres">
      <dgm:prSet presAssocID="{6DEC491E-8654-4BCD-9B10-19EB7089C7F7}" presName="parentText" presStyleLbl="node1" presStyleIdx="2" presStyleCnt="3">
        <dgm:presLayoutVars>
          <dgm:chMax val="0"/>
          <dgm:bulletEnabled val="1"/>
        </dgm:presLayoutVars>
      </dgm:prSet>
      <dgm:spPr/>
    </dgm:pt>
    <dgm:pt modelId="{5ECE2364-D7DF-4054-9A75-2C6B553A4474}" type="pres">
      <dgm:prSet presAssocID="{6DEC491E-8654-4BCD-9B10-19EB7089C7F7}" presName="negativeSpace" presStyleCnt="0"/>
      <dgm:spPr/>
    </dgm:pt>
    <dgm:pt modelId="{598CCD95-5CCE-4FA8-8AC7-2AC428BA43C8}" type="pres">
      <dgm:prSet presAssocID="{6DEC491E-8654-4BCD-9B10-19EB7089C7F7}" presName="childText" presStyleLbl="conFgAcc1" presStyleIdx="2" presStyleCnt="3">
        <dgm:presLayoutVars>
          <dgm:bulletEnabled val="1"/>
        </dgm:presLayoutVars>
      </dgm:prSet>
      <dgm:spPr/>
    </dgm:pt>
  </dgm:ptLst>
  <dgm:cxnLst>
    <dgm:cxn modelId="{11607006-0FE4-4B79-BE31-3511AE70BCF0}" srcId="{89D1D0F0-306C-4A91-B0E2-7FF9081C81D5}" destId="{6DEC491E-8654-4BCD-9B10-19EB7089C7F7}" srcOrd="2" destOrd="0" parTransId="{32390FE7-0B51-4BAB-95B3-194165AC51D4}" sibTransId="{0ADE391E-FB09-4DCD-9F9F-EA748E7882DC}"/>
    <dgm:cxn modelId="{D85B9A0F-9786-4CE9-8B91-E0B8338A4016}" type="presOf" srcId="{89D1D0F0-306C-4A91-B0E2-7FF9081C81D5}" destId="{E026CA41-E996-4C8D-B813-79D873F73604}" srcOrd="0" destOrd="0" presId="urn:microsoft.com/office/officeart/2005/8/layout/list1"/>
    <dgm:cxn modelId="{7920B28B-A9BB-4C4B-A23A-97C67AE995F5}" type="presOf" srcId="{6DEC491E-8654-4BCD-9B10-19EB7089C7F7}" destId="{48D9B127-0547-40B2-B1B3-E3FD0A4C88D0}" srcOrd="0" destOrd="0" presId="urn:microsoft.com/office/officeart/2005/8/layout/list1"/>
    <dgm:cxn modelId="{DB382993-2E9D-4E97-9875-EB0D7E2988D1}" type="presOf" srcId="{3E1AB904-C029-4005-A250-E96336F12B8E}" destId="{0A3121EB-A6F5-46A5-89B0-8FA43B8ED724}" srcOrd="1" destOrd="0" presId="urn:microsoft.com/office/officeart/2005/8/layout/list1"/>
    <dgm:cxn modelId="{D15C9FA0-5B87-413B-B671-520F8F66C1E7}" type="presOf" srcId="{EC0CB9DC-C8F4-4853-8B2F-0D2D3873F8E4}" destId="{FE5D7489-1B00-4081-99DA-23BF0D949CA2}" srcOrd="1" destOrd="0" presId="urn:microsoft.com/office/officeart/2005/8/layout/list1"/>
    <dgm:cxn modelId="{57273FAA-683A-4BDE-A7F4-4667A79376E9}" type="presOf" srcId="{EC0CB9DC-C8F4-4853-8B2F-0D2D3873F8E4}" destId="{2D832EB1-1081-4FBF-A3A8-F6C68A3E59F7}" srcOrd="0" destOrd="0" presId="urn:microsoft.com/office/officeart/2005/8/layout/list1"/>
    <dgm:cxn modelId="{64AD34AB-D89A-4765-89AC-69ECA544B8A5}" srcId="{89D1D0F0-306C-4A91-B0E2-7FF9081C81D5}" destId="{EC0CB9DC-C8F4-4853-8B2F-0D2D3873F8E4}" srcOrd="0" destOrd="0" parTransId="{16B1DE8C-1B8E-4964-9879-107F3218C676}" sibTransId="{44D19B9B-B981-45EA-B63B-A4159383CE4B}"/>
    <dgm:cxn modelId="{C924C2AF-3334-4B71-AF9A-B68BD21E9FAA}" type="presOf" srcId="{3E1AB904-C029-4005-A250-E96336F12B8E}" destId="{0F405C97-75FE-4C71-BA07-983C4D47D240}" srcOrd="0" destOrd="0" presId="urn:microsoft.com/office/officeart/2005/8/layout/list1"/>
    <dgm:cxn modelId="{752019D2-FF9B-4465-B0A6-0218E9440A5C}" type="presOf" srcId="{6DEC491E-8654-4BCD-9B10-19EB7089C7F7}" destId="{AF2BA85C-45D8-4992-B204-DF25180DD813}" srcOrd="1" destOrd="0" presId="urn:microsoft.com/office/officeart/2005/8/layout/list1"/>
    <dgm:cxn modelId="{FBA7ECE8-5484-441D-92CE-3250C782FFDC}" srcId="{89D1D0F0-306C-4A91-B0E2-7FF9081C81D5}" destId="{3E1AB904-C029-4005-A250-E96336F12B8E}" srcOrd="1" destOrd="0" parTransId="{FB30E858-AA65-41A9-AF2A-CC1EEC26108D}" sibTransId="{3FDF7EC7-B95F-4AD8-B692-B903A4C2A416}"/>
    <dgm:cxn modelId="{2C4B5C21-12FE-4713-9F76-090350D4D925}" type="presParOf" srcId="{E026CA41-E996-4C8D-B813-79D873F73604}" destId="{C43D7B23-7A42-4FB8-B39E-C943252A4B80}" srcOrd="0" destOrd="0" presId="urn:microsoft.com/office/officeart/2005/8/layout/list1"/>
    <dgm:cxn modelId="{2E264F93-194E-4DF3-98C4-561423B006C9}" type="presParOf" srcId="{C43D7B23-7A42-4FB8-B39E-C943252A4B80}" destId="{2D832EB1-1081-4FBF-A3A8-F6C68A3E59F7}" srcOrd="0" destOrd="0" presId="urn:microsoft.com/office/officeart/2005/8/layout/list1"/>
    <dgm:cxn modelId="{77BF8CEE-6848-420C-8CF6-19337C88EDC7}" type="presParOf" srcId="{C43D7B23-7A42-4FB8-B39E-C943252A4B80}" destId="{FE5D7489-1B00-4081-99DA-23BF0D949CA2}" srcOrd="1" destOrd="0" presId="urn:microsoft.com/office/officeart/2005/8/layout/list1"/>
    <dgm:cxn modelId="{EE95EEEF-05DF-4DAD-A231-F3118A043D42}" type="presParOf" srcId="{E026CA41-E996-4C8D-B813-79D873F73604}" destId="{1CA1B510-FE99-4231-9965-711DB99B1D5B}" srcOrd="1" destOrd="0" presId="urn:microsoft.com/office/officeart/2005/8/layout/list1"/>
    <dgm:cxn modelId="{044B23DA-F7D6-4424-8B34-A6D42E34F51A}" type="presParOf" srcId="{E026CA41-E996-4C8D-B813-79D873F73604}" destId="{A72BAE1C-A4F6-48F3-BB48-C44F97C1E1BF}" srcOrd="2" destOrd="0" presId="urn:microsoft.com/office/officeart/2005/8/layout/list1"/>
    <dgm:cxn modelId="{0157523E-1E2E-488B-A511-B2B001F5E546}" type="presParOf" srcId="{E026CA41-E996-4C8D-B813-79D873F73604}" destId="{348799D1-80A9-462E-982A-CB4F7306A92B}" srcOrd="3" destOrd="0" presId="urn:microsoft.com/office/officeart/2005/8/layout/list1"/>
    <dgm:cxn modelId="{EC60BE59-1971-4989-B040-1AB19B7E9B84}" type="presParOf" srcId="{E026CA41-E996-4C8D-B813-79D873F73604}" destId="{D2717113-419C-4480-AD52-88D17DE52AF4}" srcOrd="4" destOrd="0" presId="urn:microsoft.com/office/officeart/2005/8/layout/list1"/>
    <dgm:cxn modelId="{C38068DA-44ED-4CB5-878C-9255A450B953}" type="presParOf" srcId="{D2717113-419C-4480-AD52-88D17DE52AF4}" destId="{0F405C97-75FE-4C71-BA07-983C4D47D240}" srcOrd="0" destOrd="0" presId="urn:microsoft.com/office/officeart/2005/8/layout/list1"/>
    <dgm:cxn modelId="{365DF776-48E0-4986-A675-220634234D0B}" type="presParOf" srcId="{D2717113-419C-4480-AD52-88D17DE52AF4}" destId="{0A3121EB-A6F5-46A5-89B0-8FA43B8ED724}" srcOrd="1" destOrd="0" presId="urn:microsoft.com/office/officeart/2005/8/layout/list1"/>
    <dgm:cxn modelId="{CCEF013D-753A-4AEF-8AAF-AEAC8E112298}" type="presParOf" srcId="{E026CA41-E996-4C8D-B813-79D873F73604}" destId="{ACD8A7E8-0040-4B0C-B7EF-904DCBE48AA6}" srcOrd="5" destOrd="0" presId="urn:microsoft.com/office/officeart/2005/8/layout/list1"/>
    <dgm:cxn modelId="{895B3BBC-CA19-4AAE-A92E-923CF74C1393}" type="presParOf" srcId="{E026CA41-E996-4C8D-B813-79D873F73604}" destId="{67CC9FDA-06A1-4C97-B460-03D690851AA6}" srcOrd="6" destOrd="0" presId="urn:microsoft.com/office/officeart/2005/8/layout/list1"/>
    <dgm:cxn modelId="{FA73A6F4-6728-46FE-9D64-6DE7FE9C4910}" type="presParOf" srcId="{E026CA41-E996-4C8D-B813-79D873F73604}" destId="{EE5A9AD1-15AB-4716-BF98-F60ABCCF80AF}" srcOrd="7" destOrd="0" presId="urn:microsoft.com/office/officeart/2005/8/layout/list1"/>
    <dgm:cxn modelId="{D9FF7812-A2F0-4FFB-8B14-E930A8E957C1}" type="presParOf" srcId="{E026CA41-E996-4C8D-B813-79D873F73604}" destId="{6BFFF1BB-EA37-42AF-9F87-96CC12C6CBE6}" srcOrd="8" destOrd="0" presId="urn:microsoft.com/office/officeart/2005/8/layout/list1"/>
    <dgm:cxn modelId="{0DBFE444-CAB8-4CE1-80B8-71DBD4D99389}" type="presParOf" srcId="{6BFFF1BB-EA37-42AF-9F87-96CC12C6CBE6}" destId="{48D9B127-0547-40B2-B1B3-E3FD0A4C88D0}" srcOrd="0" destOrd="0" presId="urn:microsoft.com/office/officeart/2005/8/layout/list1"/>
    <dgm:cxn modelId="{9D5BDE35-363E-4480-9899-76B9CF1D15E3}" type="presParOf" srcId="{6BFFF1BB-EA37-42AF-9F87-96CC12C6CBE6}" destId="{AF2BA85C-45D8-4992-B204-DF25180DD813}" srcOrd="1" destOrd="0" presId="urn:microsoft.com/office/officeart/2005/8/layout/list1"/>
    <dgm:cxn modelId="{74234E2B-C1BB-4DE4-B9D6-DAF1BA239AC0}" type="presParOf" srcId="{E026CA41-E996-4C8D-B813-79D873F73604}" destId="{5ECE2364-D7DF-4054-9A75-2C6B553A4474}" srcOrd="9" destOrd="0" presId="urn:microsoft.com/office/officeart/2005/8/layout/list1"/>
    <dgm:cxn modelId="{69D35410-23B7-471A-A534-AA4801299973}" type="presParOf" srcId="{E026CA41-E996-4C8D-B813-79D873F73604}" destId="{598CCD95-5CCE-4FA8-8AC7-2AC428BA43C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8410D-3E06-436E-A9C5-B4B418AAD4BA}" type="doc">
      <dgm:prSet loTypeId="urn:microsoft.com/office/officeart/2005/8/layout/pyramid2" loCatId="list" qsTypeId="urn:microsoft.com/office/officeart/2005/8/quickstyle/simple1" qsCatId="simple" csTypeId="urn:microsoft.com/office/officeart/2005/8/colors/accent1_2" csCatId="accent1" phldr="1"/>
      <dgm:spPr/>
    </dgm:pt>
    <dgm:pt modelId="{1F5F1518-4960-4C21-A5B0-31F6F4F3E619}">
      <dgm:prSet phldrT="[Text]"/>
      <dgm:spPr/>
      <dgm:t>
        <a:bodyPr/>
        <a:lstStyle/>
        <a:p>
          <a:r>
            <a:rPr lang="en-US" dirty="0"/>
            <a:t>Two Entities are related or connected parties</a:t>
          </a:r>
        </a:p>
      </dgm:t>
    </dgm:pt>
    <dgm:pt modelId="{5FA9F584-918C-40CB-9237-3B820C599D6F}" type="parTrans" cxnId="{A619EFD6-3A80-46F2-9802-FAD3AF89566B}">
      <dgm:prSet/>
      <dgm:spPr/>
      <dgm:t>
        <a:bodyPr/>
        <a:lstStyle/>
        <a:p>
          <a:endParaRPr lang="en-US"/>
        </a:p>
      </dgm:t>
    </dgm:pt>
    <dgm:pt modelId="{20026823-508F-4495-A904-B10A130B7D82}" type="sibTrans" cxnId="{A619EFD6-3A80-46F2-9802-FAD3AF89566B}">
      <dgm:prSet/>
      <dgm:spPr/>
      <dgm:t>
        <a:bodyPr/>
        <a:lstStyle/>
        <a:p>
          <a:endParaRPr lang="en-US"/>
        </a:p>
      </dgm:t>
    </dgm:pt>
    <dgm:pt modelId="{A58A1A1C-8650-4A53-8BBF-46B110537F0D}">
      <dgm:prSet phldrT="[Text]"/>
      <dgm:spPr/>
      <dgm:t>
        <a:bodyPr/>
        <a:lstStyle/>
        <a:p>
          <a:r>
            <a:rPr lang="en-US" dirty="0"/>
            <a:t>Conditions not as per independent enterprises</a:t>
          </a:r>
        </a:p>
      </dgm:t>
    </dgm:pt>
    <dgm:pt modelId="{61AAF5AC-E105-4172-B30C-59A6BB1B5168}" type="parTrans" cxnId="{DE423203-1B84-4E18-B05F-E710EB53D7C2}">
      <dgm:prSet/>
      <dgm:spPr/>
      <dgm:t>
        <a:bodyPr/>
        <a:lstStyle/>
        <a:p>
          <a:endParaRPr lang="en-US"/>
        </a:p>
      </dgm:t>
    </dgm:pt>
    <dgm:pt modelId="{54ABE54F-773E-4991-82B2-A043CD82CA96}" type="sibTrans" cxnId="{DE423203-1B84-4E18-B05F-E710EB53D7C2}">
      <dgm:prSet/>
      <dgm:spPr/>
      <dgm:t>
        <a:bodyPr/>
        <a:lstStyle/>
        <a:p>
          <a:endParaRPr lang="en-US"/>
        </a:p>
      </dgm:t>
    </dgm:pt>
    <dgm:pt modelId="{468CD041-DE4C-44BF-91BE-F5904FF217FF}">
      <dgm:prSet phldrT="[Text]"/>
      <dgm:spPr/>
      <dgm:t>
        <a:bodyPr/>
        <a:lstStyle/>
        <a:p>
          <a:r>
            <a:rPr lang="en-US" dirty="0"/>
            <a:t>Adjustments to Profits</a:t>
          </a:r>
        </a:p>
      </dgm:t>
    </dgm:pt>
    <dgm:pt modelId="{56631867-6FA3-4BB2-B8A3-4336CAE3E6C0}" type="parTrans" cxnId="{C7080ACC-B205-4979-8676-A241946D4FF1}">
      <dgm:prSet/>
      <dgm:spPr/>
      <dgm:t>
        <a:bodyPr/>
        <a:lstStyle/>
        <a:p>
          <a:endParaRPr lang="en-US"/>
        </a:p>
      </dgm:t>
    </dgm:pt>
    <dgm:pt modelId="{B5C61C4B-6DFE-4C01-A2A1-8D28DA919F19}" type="sibTrans" cxnId="{C7080ACC-B205-4979-8676-A241946D4FF1}">
      <dgm:prSet/>
      <dgm:spPr/>
      <dgm:t>
        <a:bodyPr/>
        <a:lstStyle/>
        <a:p>
          <a:endParaRPr lang="en-US"/>
        </a:p>
      </dgm:t>
    </dgm:pt>
    <dgm:pt modelId="{1CA7DB50-B681-4471-A57A-420433B2568F}" type="pres">
      <dgm:prSet presAssocID="{F7B8410D-3E06-436E-A9C5-B4B418AAD4BA}" presName="compositeShape" presStyleCnt="0">
        <dgm:presLayoutVars>
          <dgm:dir/>
          <dgm:resizeHandles/>
        </dgm:presLayoutVars>
      </dgm:prSet>
      <dgm:spPr/>
    </dgm:pt>
    <dgm:pt modelId="{F0FAC00D-9247-4560-9098-34C24D55861C}" type="pres">
      <dgm:prSet presAssocID="{F7B8410D-3E06-436E-A9C5-B4B418AAD4BA}" presName="pyramid" presStyleLbl="node1" presStyleIdx="0" presStyleCnt="1" custLinFactNeighborX="843" custLinFactNeighborY="2033"/>
      <dgm:spPr/>
    </dgm:pt>
    <dgm:pt modelId="{0DC56063-5484-4507-8648-F02D0ADA9904}" type="pres">
      <dgm:prSet presAssocID="{F7B8410D-3E06-436E-A9C5-B4B418AAD4BA}" presName="theList" presStyleCnt="0"/>
      <dgm:spPr/>
    </dgm:pt>
    <dgm:pt modelId="{A6DC0249-E9E7-406D-A5B1-A39C48CB76A5}" type="pres">
      <dgm:prSet presAssocID="{1F5F1518-4960-4C21-A5B0-31F6F4F3E619}" presName="aNode" presStyleLbl="fgAcc1" presStyleIdx="0" presStyleCnt="3">
        <dgm:presLayoutVars>
          <dgm:bulletEnabled val="1"/>
        </dgm:presLayoutVars>
      </dgm:prSet>
      <dgm:spPr/>
    </dgm:pt>
    <dgm:pt modelId="{736832D6-C82A-4FCF-AA9D-FA1600300766}" type="pres">
      <dgm:prSet presAssocID="{1F5F1518-4960-4C21-A5B0-31F6F4F3E619}" presName="aSpace" presStyleCnt="0"/>
      <dgm:spPr/>
    </dgm:pt>
    <dgm:pt modelId="{E500C78F-DCA7-498B-8E2E-854A1234FFB8}" type="pres">
      <dgm:prSet presAssocID="{A58A1A1C-8650-4A53-8BBF-46B110537F0D}" presName="aNode" presStyleLbl="fgAcc1" presStyleIdx="1" presStyleCnt="3">
        <dgm:presLayoutVars>
          <dgm:bulletEnabled val="1"/>
        </dgm:presLayoutVars>
      </dgm:prSet>
      <dgm:spPr/>
    </dgm:pt>
    <dgm:pt modelId="{FB9D4CBE-1A0E-4983-9E25-22A66B700888}" type="pres">
      <dgm:prSet presAssocID="{A58A1A1C-8650-4A53-8BBF-46B110537F0D}" presName="aSpace" presStyleCnt="0"/>
      <dgm:spPr/>
    </dgm:pt>
    <dgm:pt modelId="{F6B9B117-7A77-496B-BCD6-A26D82A232A6}" type="pres">
      <dgm:prSet presAssocID="{468CD041-DE4C-44BF-91BE-F5904FF217FF}" presName="aNode" presStyleLbl="fgAcc1" presStyleIdx="2" presStyleCnt="3">
        <dgm:presLayoutVars>
          <dgm:bulletEnabled val="1"/>
        </dgm:presLayoutVars>
      </dgm:prSet>
      <dgm:spPr/>
    </dgm:pt>
    <dgm:pt modelId="{20FB8672-822E-43F3-A045-1DEDCA042A68}" type="pres">
      <dgm:prSet presAssocID="{468CD041-DE4C-44BF-91BE-F5904FF217FF}" presName="aSpace" presStyleCnt="0"/>
      <dgm:spPr/>
    </dgm:pt>
  </dgm:ptLst>
  <dgm:cxnLst>
    <dgm:cxn modelId="{DE423203-1B84-4E18-B05F-E710EB53D7C2}" srcId="{F7B8410D-3E06-436E-A9C5-B4B418AAD4BA}" destId="{A58A1A1C-8650-4A53-8BBF-46B110537F0D}" srcOrd="1" destOrd="0" parTransId="{61AAF5AC-E105-4172-B30C-59A6BB1B5168}" sibTransId="{54ABE54F-773E-4991-82B2-A043CD82CA96}"/>
    <dgm:cxn modelId="{70039851-9660-4B63-8551-3EAAB1BBF6DD}" type="presOf" srcId="{468CD041-DE4C-44BF-91BE-F5904FF217FF}" destId="{F6B9B117-7A77-496B-BCD6-A26D82A232A6}" srcOrd="0" destOrd="0" presId="urn:microsoft.com/office/officeart/2005/8/layout/pyramid2"/>
    <dgm:cxn modelId="{E36E3084-0D1F-4971-8F00-326BD1157244}" type="presOf" srcId="{F7B8410D-3E06-436E-A9C5-B4B418AAD4BA}" destId="{1CA7DB50-B681-4471-A57A-420433B2568F}" srcOrd="0" destOrd="0" presId="urn:microsoft.com/office/officeart/2005/8/layout/pyramid2"/>
    <dgm:cxn modelId="{FDCFC59E-8129-45BC-85FE-FBCF7E384D23}" type="presOf" srcId="{1F5F1518-4960-4C21-A5B0-31F6F4F3E619}" destId="{A6DC0249-E9E7-406D-A5B1-A39C48CB76A5}" srcOrd="0" destOrd="0" presId="urn:microsoft.com/office/officeart/2005/8/layout/pyramid2"/>
    <dgm:cxn modelId="{C7080ACC-B205-4979-8676-A241946D4FF1}" srcId="{F7B8410D-3E06-436E-A9C5-B4B418AAD4BA}" destId="{468CD041-DE4C-44BF-91BE-F5904FF217FF}" srcOrd="2" destOrd="0" parTransId="{56631867-6FA3-4BB2-B8A3-4336CAE3E6C0}" sibTransId="{B5C61C4B-6DFE-4C01-A2A1-8D28DA919F19}"/>
    <dgm:cxn modelId="{A619EFD6-3A80-46F2-9802-FAD3AF89566B}" srcId="{F7B8410D-3E06-436E-A9C5-B4B418AAD4BA}" destId="{1F5F1518-4960-4C21-A5B0-31F6F4F3E619}" srcOrd="0" destOrd="0" parTransId="{5FA9F584-918C-40CB-9237-3B820C599D6F}" sibTransId="{20026823-508F-4495-A904-B10A130B7D82}"/>
    <dgm:cxn modelId="{B8467EDF-8F2A-44F1-888E-C5BE0B892473}" type="presOf" srcId="{A58A1A1C-8650-4A53-8BBF-46B110537F0D}" destId="{E500C78F-DCA7-498B-8E2E-854A1234FFB8}" srcOrd="0" destOrd="0" presId="urn:microsoft.com/office/officeart/2005/8/layout/pyramid2"/>
    <dgm:cxn modelId="{09567CC8-4BA5-4861-9B93-068CE65F61FB}" type="presParOf" srcId="{1CA7DB50-B681-4471-A57A-420433B2568F}" destId="{F0FAC00D-9247-4560-9098-34C24D55861C}" srcOrd="0" destOrd="0" presId="urn:microsoft.com/office/officeart/2005/8/layout/pyramid2"/>
    <dgm:cxn modelId="{A3393E0D-1813-42C3-B5C1-77AEC42DE0F5}" type="presParOf" srcId="{1CA7DB50-B681-4471-A57A-420433B2568F}" destId="{0DC56063-5484-4507-8648-F02D0ADA9904}" srcOrd="1" destOrd="0" presId="urn:microsoft.com/office/officeart/2005/8/layout/pyramid2"/>
    <dgm:cxn modelId="{AB75F0BA-1DD4-499C-859B-1D34DED3CF47}" type="presParOf" srcId="{0DC56063-5484-4507-8648-F02D0ADA9904}" destId="{A6DC0249-E9E7-406D-A5B1-A39C48CB76A5}" srcOrd="0" destOrd="0" presId="urn:microsoft.com/office/officeart/2005/8/layout/pyramid2"/>
    <dgm:cxn modelId="{D64B38A2-846E-4C70-8129-B437592BD3C8}" type="presParOf" srcId="{0DC56063-5484-4507-8648-F02D0ADA9904}" destId="{736832D6-C82A-4FCF-AA9D-FA1600300766}" srcOrd="1" destOrd="0" presId="urn:microsoft.com/office/officeart/2005/8/layout/pyramid2"/>
    <dgm:cxn modelId="{59710A0E-7830-4A20-B8B7-5A1001584B82}" type="presParOf" srcId="{0DC56063-5484-4507-8648-F02D0ADA9904}" destId="{E500C78F-DCA7-498B-8E2E-854A1234FFB8}" srcOrd="2" destOrd="0" presId="urn:microsoft.com/office/officeart/2005/8/layout/pyramid2"/>
    <dgm:cxn modelId="{AFE2B3AA-BAF2-4910-BDCF-0406E55FA53A}" type="presParOf" srcId="{0DC56063-5484-4507-8648-F02D0ADA9904}" destId="{FB9D4CBE-1A0E-4983-9E25-22A66B700888}" srcOrd="3" destOrd="0" presId="urn:microsoft.com/office/officeart/2005/8/layout/pyramid2"/>
    <dgm:cxn modelId="{F87D7267-2C7C-4DEA-B12A-64F4DC4432C9}" type="presParOf" srcId="{0DC56063-5484-4507-8648-F02D0ADA9904}" destId="{F6B9B117-7A77-496B-BCD6-A26D82A232A6}" srcOrd="4" destOrd="0" presId="urn:microsoft.com/office/officeart/2005/8/layout/pyramid2"/>
    <dgm:cxn modelId="{55E21CA6-39BE-4A8A-9202-BF7077E13778}" type="presParOf" srcId="{0DC56063-5484-4507-8648-F02D0ADA9904}" destId="{20FB8672-822E-43F3-A045-1DEDCA042A68}"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2F5740-9FA8-4CD4-AEAA-08B3C3789855}"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IN"/>
        </a:p>
      </dgm:t>
    </dgm:pt>
    <dgm:pt modelId="{73088A65-0C77-4BF9-B4B7-5A08DDCF443B}">
      <dgm:prSet phldrT="[Text]"/>
      <dgm:spPr/>
      <dgm:t>
        <a:bodyPr/>
        <a:lstStyle/>
        <a:p>
          <a:pPr>
            <a:buFont typeface="Arial" panose="020B0604020202020204" pitchFamily="34" charset="0"/>
            <a:buChar char="•"/>
          </a:pPr>
          <a:r>
            <a:rPr lang="en-US" b="0" i="0" u="none" dirty="0">
              <a:effectLst/>
              <a:latin typeface="Franklin Gothic Medium" panose="020B0603020102020204" pitchFamily="34" charset="0"/>
            </a:rPr>
            <a:t>Disclosure form</a:t>
          </a:r>
          <a:endParaRPr lang="en-IN" u="none" dirty="0"/>
        </a:p>
      </dgm:t>
    </dgm:pt>
    <dgm:pt modelId="{A2DB2A22-4A67-44BD-827E-9737BDB8A5C3}" type="parTrans" cxnId="{B0193DD3-1F3B-4005-B7E5-709EEA603980}">
      <dgm:prSet/>
      <dgm:spPr/>
      <dgm:t>
        <a:bodyPr/>
        <a:lstStyle/>
        <a:p>
          <a:endParaRPr lang="en-IN"/>
        </a:p>
      </dgm:t>
    </dgm:pt>
    <dgm:pt modelId="{386572CC-765F-4839-8F02-F400D360604E}" type="sibTrans" cxnId="{B0193DD3-1F3B-4005-B7E5-709EEA603980}">
      <dgm:prSet/>
      <dgm:spPr/>
      <dgm:t>
        <a:bodyPr/>
        <a:lstStyle/>
        <a:p>
          <a:endParaRPr lang="en-IN"/>
        </a:p>
      </dgm:t>
    </dgm:pt>
    <dgm:pt modelId="{F73638A5-A2B5-42AC-BFCE-1C463B4AC513}">
      <dgm:prSet phldrT="[Text]"/>
      <dgm:spPr/>
      <dgm:t>
        <a:bodyPr/>
        <a:lstStyle/>
        <a:p>
          <a:pPr>
            <a:buFont typeface="Arial" panose="020B0604020202020204" pitchFamily="34" charset="0"/>
            <a:buChar char="•"/>
          </a:pPr>
          <a:r>
            <a:rPr lang="en-US" b="0" i="0" u="none" dirty="0">
              <a:effectLst/>
              <a:latin typeface="Franklin Gothic Medium" panose="020B0603020102020204" pitchFamily="34" charset="0"/>
            </a:rPr>
            <a:t>A Local File or the Transfer Pricing report</a:t>
          </a:r>
          <a:endParaRPr lang="en-IN" u="none" dirty="0"/>
        </a:p>
      </dgm:t>
    </dgm:pt>
    <dgm:pt modelId="{5F776DBE-F1AB-4DCF-BE42-9688FEC67BFE}" type="parTrans" cxnId="{D5ADA7C3-BF9C-46ED-BD2B-2ED38BD67379}">
      <dgm:prSet/>
      <dgm:spPr/>
      <dgm:t>
        <a:bodyPr/>
        <a:lstStyle/>
        <a:p>
          <a:endParaRPr lang="en-IN"/>
        </a:p>
      </dgm:t>
    </dgm:pt>
    <dgm:pt modelId="{FC422AA9-A0B0-45E1-8B2F-CD9D791BFDE9}" type="sibTrans" cxnId="{D5ADA7C3-BF9C-46ED-BD2B-2ED38BD67379}">
      <dgm:prSet/>
      <dgm:spPr/>
      <dgm:t>
        <a:bodyPr/>
        <a:lstStyle/>
        <a:p>
          <a:endParaRPr lang="en-IN"/>
        </a:p>
      </dgm:t>
    </dgm:pt>
    <dgm:pt modelId="{9B01319A-CD1F-4F2E-9A35-5EEFB723663C}">
      <dgm:prSet phldrT="[Text]"/>
      <dgm:spPr/>
      <dgm:t>
        <a:bodyPr/>
        <a:lstStyle/>
        <a:p>
          <a:pPr>
            <a:buFont typeface="Arial" panose="020B0604020202020204" pitchFamily="34" charset="0"/>
            <a:buChar char="•"/>
          </a:pPr>
          <a:r>
            <a:rPr lang="en-US" b="1" u="none" dirty="0">
              <a:latin typeface="+mj-lt"/>
            </a:rPr>
            <a:t>Country by Country reporting</a:t>
          </a:r>
          <a:endParaRPr lang="en-IN" b="1" u="none" dirty="0"/>
        </a:p>
      </dgm:t>
    </dgm:pt>
    <dgm:pt modelId="{3EA14059-CE4A-47FC-B67F-2D9C921D1E31}" type="parTrans" cxnId="{09DED581-0B7A-4873-9E2F-449CE0D11874}">
      <dgm:prSet/>
      <dgm:spPr/>
      <dgm:t>
        <a:bodyPr/>
        <a:lstStyle/>
        <a:p>
          <a:endParaRPr lang="en-IN"/>
        </a:p>
      </dgm:t>
    </dgm:pt>
    <dgm:pt modelId="{8B6E5EA8-86DC-4EE6-BB82-DD09E2FC099B}" type="sibTrans" cxnId="{09DED581-0B7A-4873-9E2F-449CE0D11874}">
      <dgm:prSet/>
      <dgm:spPr/>
      <dgm:t>
        <a:bodyPr/>
        <a:lstStyle/>
        <a:p>
          <a:endParaRPr lang="en-IN"/>
        </a:p>
      </dgm:t>
    </dgm:pt>
    <dgm:pt modelId="{58B26609-8036-4202-BAEB-781F746A7229}">
      <dgm:prSet phldrT="[Text]"/>
      <dgm:spPr/>
      <dgm:t>
        <a:bodyPr/>
        <a:lstStyle/>
        <a:p>
          <a:pPr>
            <a:buFont typeface="Arial" panose="020B0604020202020204" pitchFamily="34" charset="0"/>
            <a:buChar char="•"/>
          </a:pPr>
          <a:r>
            <a:rPr lang="en-US" b="0" i="0" u="none" dirty="0">
              <a:effectLst/>
              <a:latin typeface="Franklin Gothic Medium" panose="020B0603020102020204" pitchFamily="34" charset="0"/>
            </a:rPr>
            <a:t>Master file </a:t>
          </a:r>
          <a:endParaRPr lang="en-IN" u="none" dirty="0"/>
        </a:p>
      </dgm:t>
    </dgm:pt>
    <dgm:pt modelId="{A5DE0D28-F247-4D18-9F4D-FA628FFCED45}" type="parTrans" cxnId="{BD92CD6A-D366-4178-924F-FD218EC5A54A}">
      <dgm:prSet/>
      <dgm:spPr/>
      <dgm:t>
        <a:bodyPr/>
        <a:lstStyle/>
        <a:p>
          <a:endParaRPr lang="en-IN"/>
        </a:p>
      </dgm:t>
    </dgm:pt>
    <dgm:pt modelId="{2B628317-3636-44EF-889F-52F264DC6ACB}" type="sibTrans" cxnId="{BD92CD6A-D366-4178-924F-FD218EC5A54A}">
      <dgm:prSet/>
      <dgm:spPr/>
      <dgm:t>
        <a:bodyPr/>
        <a:lstStyle/>
        <a:p>
          <a:endParaRPr lang="en-IN"/>
        </a:p>
      </dgm:t>
    </dgm:pt>
    <dgm:pt modelId="{9E6F6C81-26B9-4F76-ACBB-3B3803B76D21}" type="pres">
      <dgm:prSet presAssocID="{DA2F5740-9FA8-4CD4-AEAA-08B3C3789855}" presName="linear" presStyleCnt="0">
        <dgm:presLayoutVars>
          <dgm:dir/>
          <dgm:animLvl val="lvl"/>
          <dgm:resizeHandles val="exact"/>
        </dgm:presLayoutVars>
      </dgm:prSet>
      <dgm:spPr/>
    </dgm:pt>
    <dgm:pt modelId="{23799CFF-4C41-44C6-A6F1-BEED82CB2017}" type="pres">
      <dgm:prSet presAssocID="{73088A65-0C77-4BF9-B4B7-5A08DDCF443B}" presName="parentLin" presStyleCnt="0"/>
      <dgm:spPr/>
    </dgm:pt>
    <dgm:pt modelId="{B7ABB818-30F6-4FBE-AC62-FCD4E9BE9612}" type="pres">
      <dgm:prSet presAssocID="{73088A65-0C77-4BF9-B4B7-5A08DDCF443B}" presName="parentLeftMargin" presStyleLbl="node1" presStyleIdx="0" presStyleCnt="4"/>
      <dgm:spPr/>
    </dgm:pt>
    <dgm:pt modelId="{6B23A334-C205-41A3-801C-3E72C596F8C2}" type="pres">
      <dgm:prSet presAssocID="{73088A65-0C77-4BF9-B4B7-5A08DDCF443B}" presName="parentText" presStyleLbl="node1" presStyleIdx="0" presStyleCnt="4">
        <dgm:presLayoutVars>
          <dgm:chMax val="0"/>
          <dgm:bulletEnabled val="1"/>
        </dgm:presLayoutVars>
      </dgm:prSet>
      <dgm:spPr/>
    </dgm:pt>
    <dgm:pt modelId="{155765FA-9E10-4587-ADA6-F1428184FA26}" type="pres">
      <dgm:prSet presAssocID="{73088A65-0C77-4BF9-B4B7-5A08DDCF443B}" presName="negativeSpace" presStyleCnt="0"/>
      <dgm:spPr/>
    </dgm:pt>
    <dgm:pt modelId="{B357407A-7412-4436-8E81-0D7F9492DB9C}" type="pres">
      <dgm:prSet presAssocID="{73088A65-0C77-4BF9-B4B7-5A08DDCF443B}" presName="childText" presStyleLbl="conFgAcc1" presStyleIdx="0" presStyleCnt="4">
        <dgm:presLayoutVars>
          <dgm:bulletEnabled val="1"/>
        </dgm:presLayoutVars>
      </dgm:prSet>
      <dgm:spPr/>
    </dgm:pt>
    <dgm:pt modelId="{2BBB0DCA-4931-492E-A024-741A135A3520}" type="pres">
      <dgm:prSet presAssocID="{386572CC-765F-4839-8F02-F400D360604E}" presName="spaceBetweenRectangles" presStyleCnt="0"/>
      <dgm:spPr/>
    </dgm:pt>
    <dgm:pt modelId="{B01CC8FB-CAD9-43C0-9227-0AD12E572ED0}" type="pres">
      <dgm:prSet presAssocID="{58B26609-8036-4202-BAEB-781F746A7229}" presName="parentLin" presStyleCnt="0"/>
      <dgm:spPr/>
    </dgm:pt>
    <dgm:pt modelId="{1C70BF26-CE64-44F9-92E6-4E925345015F}" type="pres">
      <dgm:prSet presAssocID="{58B26609-8036-4202-BAEB-781F746A7229}" presName="parentLeftMargin" presStyleLbl="node1" presStyleIdx="0" presStyleCnt="4"/>
      <dgm:spPr/>
    </dgm:pt>
    <dgm:pt modelId="{97D73ED3-8532-4297-8FD8-5D063DB688B0}" type="pres">
      <dgm:prSet presAssocID="{58B26609-8036-4202-BAEB-781F746A7229}" presName="parentText" presStyleLbl="node1" presStyleIdx="1" presStyleCnt="4">
        <dgm:presLayoutVars>
          <dgm:chMax val="0"/>
          <dgm:bulletEnabled val="1"/>
        </dgm:presLayoutVars>
      </dgm:prSet>
      <dgm:spPr/>
    </dgm:pt>
    <dgm:pt modelId="{31ED084E-0526-4E31-A02D-3DFBD46CD7A2}" type="pres">
      <dgm:prSet presAssocID="{58B26609-8036-4202-BAEB-781F746A7229}" presName="negativeSpace" presStyleCnt="0"/>
      <dgm:spPr/>
    </dgm:pt>
    <dgm:pt modelId="{999152B2-D739-4BB4-B35B-850D6E24E859}" type="pres">
      <dgm:prSet presAssocID="{58B26609-8036-4202-BAEB-781F746A7229}" presName="childText" presStyleLbl="conFgAcc1" presStyleIdx="1" presStyleCnt="4">
        <dgm:presLayoutVars>
          <dgm:bulletEnabled val="1"/>
        </dgm:presLayoutVars>
      </dgm:prSet>
      <dgm:spPr/>
    </dgm:pt>
    <dgm:pt modelId="{21C4F49E-E6BB-4C00-80D6-E4FEFBB63803}" type="pres">
      <dgm:prSet presAssocID="{2B628317-3636-44EF-889F-52F264DC6ACB}" presName="spaceBetweenRectangles" presStyleCnt="0"/>
      <dgm:spPr/>
    </dgm:pt>
    <dgm:pt modelId="{358F1016-C6C6-4D08-A90C-CEEB7F28E3C0}" type="pres">
      <dgm:prSet presAssocID="{F73638A5-A2B5-42AC-BFCE-1C463B4AC513}" presName="parentLin" presStyleCnt="0"/>
      <dgm:spPr/>
    </dgm:pt>
    <dgm:pt modelId="{C3CD722B-945A-425A-A89A-CD2071DC029A}" type="pres">
      <dgm:prSet presAssocID="{F73638A5-A2B5-42AC-BFCE-1C463B4AC513}" presName="parentLeftMargin" presStyleLbl="node1" presStyleIdx="1" presStyleCnt="4"/>
      <dgm:spPr/>
    </dgm:pt>
    <dgm:pt modelId="{30DAB9F0-1C85-4478-8121-ACFC9973AE03}" type="pres">
      <dgm:prSet presAssocID="{F73638A5-A2B5-42AC-BFCE-1C463B4AC513}" presName="parentText" presStyleLbl="node1" presStyleIdx="2" presStyleCnt="4">
        <dgm:presLayoutVars>
          <dgm:chMax val="0"/>
          <dgm:bulletEnabled val="1"/>
        </dgm:presLayoutVars>
      </dgm:prSet>
      <dgm:spPr/>
    </dgm:pt>
    <dgm:pt modelId="{616BA145-E4DA-4652-8002-7446136D8D7C}" type="pres">
      <dgm:prSet presAssocID="{F73638A5-A2B5-42AC-BFCE-1C463B4AC513}" presName="negativeSpace" presStyleCnt="0"/>
      <dgm:spPr/>
    </dgm:pt>
    <dgm:pt modelId="{EA1EA791-C266-4753-9303-FA8EF8B2C460}" type="pres">
      <dgm:prSet presAssocID="{F73638A5-A2B5-42AC-BFCE-1C463B4AC513}" presName="childText" presStyleLbl="conFgAcc1" presStyleIdx="2" presStyleCnt="4">
        <dgm:presLayoutVars>
          <dgm:bulletEnabled val="1"/>
        </dgm:presLayoutVars>
      </dgm:prSet>
      <dgm:spPr/>
    </dgm:pt>
    <dgm:pt modelId="{6FC941A0-A938-4B7D-BA62-8FBAC4812C1B}" type="pres">
      <dgm:prSet presAssocID="{FC422AA9-A0B0-45E1-8B2F-CD9D791BFDE9}" presName="spaceBetweenRectangles" presStyleCnt="0"/>
      <dgm:spPr/>
    </dgm:pt>
    <dgm:pt modelId="{917E3E0F-7BCC-4496-AFB1-D3CE79EEC7F4}" type="pres">
      <dgm:prSet presAssocID="{9B01319A-CD1F-4F2E-9A35-5EEFB723663C}" presName="parentLin" presStyleCnt="0"/>
      <dgm:spPr/>
    </dgm:pt>
    <dgm:pt modelId="{82DC6146-EE36-4171-8C3B-2B92EA552E50}" type="pres">
      <dgm:prSet presAssocID="{9B01319A-CD1F-4F2E-9A35-5EEFB723663C}" presName="parentLeftMargin" presStyleLbl="node1" presStyleIdx="2" presStyleCnt="4"/>
      <dgm:spPr/>
    </dgm:pt>
    <dgm:pt modelId="{7523381B-61FE-456B-AE62-3EA7F1DA4257}" type="pres">
      <dgm:prSet presAssocID="{9B01319A-CD1F-4F2E-9A35-5EEFB723663C}" presName="parentText" presStyleLbl="node1" presStyleIdx="3" presStyleCnt="4">
        <dgm:presLayoutVars>
          <dgm:chMax val="0"/>
          <dgm:bulletEnabled val="1"/>
        </dgm:presLayoutVars>
      </dgm:prSet>
      <dgm:spPr/>
    </dgm:pt>
    <dgm:pt modelId="{C9E585EE-6FE4-431A-90FE-3940EFE3375C}" type="pres">
      <dgm:prSet presAssocID="{9B01319A-CD1F-4F2E-9A35-5EEFB723663C}" presName="negativeSpace" presStyleCnt="0"/>
      <dgm:spPr/>
    </dgm:pt>
    <dgm:pt modelId="{C0FF8D41-42F9-4CA9-BD68-C87A283D7E1D}" type="pres">
      <dgm:prSet presAssocID="{9B01319A-CD1F-4F2E-9A35-5EEFB723663C}" presName="childText" presStyleLbl="conFgAcc1" presStyleIdx="3" presStyleCnt="4">
        <dgm:presLayoutVars>
          <dgm:bulletEnabled val="1"/>
        </dgm:presLayoutVars>
      </dgm:prSet>
      <dgm:spPr/>
    </dgm:pt>
  </dgm:ptLst>
  <dgm:cxnLst>
    <dgm:cxn modelId="{224A0504-4DDF-4BDD-9AF7-4D372933B457}" type="presOf" srcId="{F73638A5-A2B5-42AC-BFCE-1C463B4AC513}" destId="{30DAB9F0-1C85-4478-8121-ACFC9973AE03}" srcOrd="1" destOrd="0" presId="urn:microsoft.com/office/officeart/2005/8/layout/list1"/>
    <dgm:cxn modelId="{A70E7D27-7AC9-495F-9C77-1A2A94E24DB6}" type="presOf" srcId="{9B01319A-CD1F-4F2E-9A35-5EEFB723663C}" destId="{7523381B-61FE-456B-AE62-3EA7F1DA4257}" srcOrd="1" destOrd="0" presId="urn:microsoft.com/office/officeart/2005/8/layout/list1"/>
    <dgm:cxn modelId="{232C0A38-EAC1-4EE9-9862-4039702D28E7}" type="presOf" srcId="{F73638A5-A2B5-42AC-BFCE-1C463B4AC513}" destId="{C3CD722B-945A-425A-A89A-CD2071DC029A}" srcOrd="0" destOrd="0" presId="urn:microsoft.com/office/officeart/2005/8/layout/list1"/>
    <dgm:cxn modelId="{7F00BD45-8AB8-4262-9689-EA9A24F139EB}" type="presOf" srcId="{73088A65-0C77-4BF9-B4B7-5A08DDCF443B}" destId="{B7ABB818-30F6-4FBE-AC62-FCD4E9BE9612}" srcOrd="0" destOrd="0" presId="urn:microsoft.com/office/officeart/2005/8/layout/list1"/>
    <dgm:cxn modelId="{E163B65B-E5F7-4C03-A3C5-3DADCD876FD7}" type="presOf" srcId="{9B01319A-CD1F-4F2E-9A35-5EEFB723663C}" destId="{82DC6146-EE36-4171-8C3B-2B92EA552E50}" srcOrd="0" destOrd="0" presId="urn:microsoft.com/office/officeart/2005/8/layout/list1"/>
    <dgm:cxn modelId="{BD92CD6A-D366-4178-924F-FD218EC5A54A}" srcId="{DA2F5740-9FA8-4CD4-AEAA-08B3C3789855}" destId="{58B26609-8036-4202-BAEB-781F746A7229}" srcOrd="1" destOrd="0" parTransId="{A5DE0D28-F247-4D18-9F4D-FA628FFCED45}" sibTransId="{2B628317-3636-44EF-889F-52F264DC6ACB}"/>
    <dgm:cxn modelId="{BF347873-70FC-4889-BB1A-0105BD714374}" type="presOf" srcId="{73088A65-0C77-4BF9-B4B7-5A08DDCF443B}" destId="{6B23A334-C205-41A3-801C-3E72C596F8C2}" srcOrd="1" destOrd="0" presId="urn:microsoft.com/office/officeart/2005/8/layout/list1"/>
    <dgm:cxn modelId="{9E1B2877-EA4E-4FB8-9503-15816F905A61}" type="presOf" srcId="{DA2F5740-9FA8-4CD4-AEAA-08B3C3789855}" destId="{9E6F6C81-26B9-4F76-ACBB-3B3803B76D21}" srcOrd="0" destOrd="0" presId="urn:microsoft.com/office/officeart/2005/8/layout/list1"/>
    <dgm:cxn modelId="{2706EF79-BDE8-47AF-BCD7-A2F64633457E}" type="presOf" srcId="{58B26609-8036-4202-BAEB-781F746A7229}" destId="{97D73ED3-8532-4297-8FD8-5D063DB688B0}" srcOrd="1" destOrd="0" presId="urn:microsoft.com/office/officeart/2005/8/layout/list1"/>
    <dgm:cxn modelId="{09DED581-0B7A-4873-9E2F-449CE0D11874}" srcId="{DA2F5740-9FA8-4CD4-AEAA-08B3C3789855}" destId="{9B01319A-CD1F-4F2E-9A35-5EEFB723663C}" srcOrd="3" destOrd="0" parTransId="{3EA14059-CE4A-47FC-B67F-2D9C921D1E31}" sibTransId="{8B6E5EA8-86DC-4EE6-BB82-DD09E2FC099B}"/>
    <dgm:cxn modelId="{BD36EFA6-FFFD-4DEE-9677-BFA5A829B5C9}" type="presOf" srcId="{58B26609-8036-4202-BAEB-781F746A7229}" destId="{1C70BF26-CE64-44F9-92E6-4E925345015F}" srcOrd="0" destOrd="0" presId="urn:microsoft.com/office/officeart/2005/8/layout/list1"/>
    <dgm:cxn modelId="{D5ADA7C3-BF9C-46ED-BD2B-2ED38BD67379}" srcId="{DA2F5740-9FA8-4CD4-AEAA-08B3C3789855}" destId="{F73638A5-A2B5-42AC-BFCE-1C463B4AC513}" srcOrd="2" destOrd="0" parTransId="{5F776DBE-F1AB-4DCF-BE42-9688FEC67BFE}" sibTransId="{FC422AA9-A0B0-45E1-8B2F-CD9D791BFDE9}"/>
    <dgm:cxn modelId="{B0193DD3-1F3B-4005-B7E5-709EEA603980}" srcId="{DA2F5740-9FA8-4CD4-AEAA-08B3C3789855}" destId="{73088A65-0C77-4BF9-B4B7-5A08DDCF443B}" srcOrd="0" destOrd="0" parTransId="{A2DB2A22-4A67-44BD-827E-9737BDB8A5C3}" sibTransId="{386572CC-765F-4839-8F02-F400D360604E}"/>
    <dgm:cxn modelId="{46750AD4-5786-44F4-8AB6-94EDDA66622B}" type="presParOf" srcId="{9E6F6C81-26B9-4F76-ACBB-3B3803B76D21}" destId="{23799CFF-4C41-44C6-A6F1-BEED82CB2017}" srcOrd="0" destOrd="0" presId="urn:microsoft.com/office/officeart/2005/8/layout/list1"/>
    <dgm:cxn modelId="{1AE827F4-5FB8-46EE-B18E-F0B2160D2680}" type="presParOf" srcId="{23799CFF-4C41-44C6-A6F1-BEED82CB2017}" destId="{B7ABB818-30F6-4FBE-AC62-FCD4E9BE9612}" srcOrd="0" destOrd="0" presId="urn:microsoft.com/office/officeart/2005/8/layout/list1"/>
    <dgm:cxn modelId="{90279BB9-7D1A-496C-88B5-B78F4D66A8EA}" type="presParOf" srcId="{23799CFF-4C41-44C6-A6F1-BEED82CB2017}" destId="{6B23A334-C205-41A3-801C-3E72C596F8C2}" srcOrd="1" destOrd="0" presId="urn:microsoft.com/office/officeart/2005/8/layout/list1"/>
    <dgm:cxn modelId="{6D3351E4-2C3A-4E80-9633-82B61715F10E}" type="presParOf" srcId="{9E6F6C81-26B9-4F76-ACBB-3B3803B76D21}" destId="{155765FA-9E10-4587-ADA6-F1428184FA26}" srcOrd="1" destOrd="0" presId="urn:microsoft.com/office/officeart/2005/8/layout/list1"/>
    <dgm:cxn modelId="{F3105DD9-8E82-43B8-AC4B-6573A376A224}" type="presParOf" srcId="{9E6F6C81-26B9-4F76-ACBB-3B3803B76D21}" destId="{B357407A-7412-4436-8E81-0D7F9492DB9C}" srcOrd="2" destOrd="0" presId="urn:microsoft.com/office/officeart/2005/8/layout/list1"/>
    <dgm:cxn modelId="{BCD7C6E2-F361-42DA-9844-F439362BC3F3}" type="presParOf" srcId="{9E6F6C81-26B9-4F76-ACBB-3B3803B76D21}" destId="{2BBB0DCA-4931-492E-A024-741A135A3520}" srcOrd="3" destOrd="0" presId="urn:microsoft.com/office/officeart/2005/8/layout/list1"/>
    <dgm:cxn modelId="{637FA1BC-AF53-464B-A85E-005E71B12DCA}" type="presParOf" srcId="{9E6F6C81-26B9-4F76-ACBB-3B3803B76D21}" destId="{B01CC8FB-CAD9-43C0-9227-0AD12E572ED0}" srcOrd="4" destOrd="0" presId="urn:microsoft.com/office/officeart/2005/8/layout/list1"/>
    <dgm:cxn modelId="{F4906174-5F12-4938-AA03-B95826D4361B}" type="presParOf" srcId="{B01CC8FB-CAD9-43C0-9227-0AD12E572ED0}" destId="{1C70BF26-CE64-44F9-92E6-4E925345015F}" srcOrd="0" destOrd="0" presId="urn:microsoft.com/office/officeart/2005/8/layout/list1"/>
    <dgm:cxn modelId="{427EBA78-C57D-4A49-AE72-F22E52CBBE21}" type="presParOf" srcId="{B01CC8FB-CAD9-43C0-9227-0AD12E572ED0}" destId="{97D73ED3-8532-4297-8FD8-5D063DB688B0}" srcOrd="1" destOrd="0" presId="urn:microsoft.com/office/officeart/2005/8/layout/list1"/>
    <dgm:cxn modelId="{0F28301B-0768-4208-B1BB-279D385A77D0}" type="presParOf" srcId="{9E6F6C81-26B9-4F76-ACBB-3B3803B76D21}" destId="{31ED084E-0526-4E31-A02D-3DFBD46CD7A2}" srcOrd="5" destOrd="0" presId="urn:microsoft.com/office/officeart/2005/8/layout/list1"/>
    <dgm:cxn modelId="{93F0D29E-887F-4398-B3E0-CE55758E0B3B}" type="presParOf" srcId="{9E6F6C81-26B9-4F76-ACBB-3B3803B76D21}" destId="{999152B2-D739-4BB4-B35B-850D6E24E859}" srcOrd="6" destOrd="0" presId="urn:microsoft.com/office/officeart/2005/8/layout/list1"/>
    <dgm:cxn modelId="{AADA2ABC-BC8A-4884-A97F-1E65DD1D6618}" type="presParOf" srcId="{9E6F6C81-26B9-4F76-ACBB-3B3803B76D21}" destId="{21C4F49E-E6BB-4C00-80D6-E4FEFBB63803}" srcOrd="7" destOrd="0" presId="urn:microsoft.com/office/officeart/2005/8/layout/list1"/>
    <dgm:cxn modelId="{1EFF9E39-BBEC-4264-96A2-3ECCC33D4215}" type="presParOf" srcId="{9E6F6C81-26B9-4F76-ACBB-3B3803B76D21}" destId="{358F1016-C6C6-4D08-A90C-CEEB7F28E3C0}" srcOrd="8" destOrd="0" presId="urn:microsoft.com/office/officeart/2005/8/layout/list1"/>
    <dgm:cxn modelId="{DF58CBB0-F748-42EE-96E2-FDB9EE9919DF}" type="presParOf" srcId="{358F1016-C6C6-4D08-A90C-CEEB7F28E3C0}" destId="{C3CD722B-945A-425A-A89A-CD2071DC029A}" srcOrd="0" destOrd="0" presId="urn:microsoft.com/office/officeart/2005/8/layout/list1"/>
    <dgm:cxn modelId="{96558CA5-3449-4200-AB26-FC59F2C6A45D}" type="presParOf" srcId="{358F1016-C6C6-4D08-A90C-CEEB7F28E3C0}" destId="{30DAB9F0-1C85-4478-8121-ACFC9973AE03}" srcOrd="1" destOrd="0" presId="urn:microsoft.com/office/officeart/2005/8/layout/list1"/>
    <dgm:cxn modelId="{08BE3C6C-14B7-4722-AE53-50C185BB54B4}" type="presParOf" srcId="{9E6F6C81-26B9-4F76-ACBB-3B3803B76D21}" destId="{616BA145-E4DA-4652-8002-7446136D8D7C}" srcOrd="9" destOrd="0" presId="urn:microsoft.com/office/officeart/2005/8/layout/list1"/>
    <dgm:cxn modelId="{0D7A031B-1B88-41B2-9DA9-199CBFEBA9E3}" type="presParOf" srcId="{9E6F6C81-26B9-4F76-ACBB-3B3803B76D21}" destId="{EA1EA791-C266-4753-9303-FA8EF8B2C460}" srcOrd="10" destOrd="0" presId="urn:microsoft.com/office/officeart/2005/8/layout/list1"/>
    <dgm:cxn modelId="{D6D3EAF1-F8AE-4759-93BF-F59A4E3F3F7E}" type="presParOf" srcId="{9E6F6C81-26B9-4F76-ACBB-3B3803B76D21}" destId="{6FC941A0-A938-4B7D-BA62-8FBAC4812C1B}" srcOrd="11" destOrd="0" presId="urn:microsoft.com/office/officeart/2005/8/layout/list1"/>
    <dgm:cxn modelId="{BC4B0A3E-F8CE-4C80-B1C0-B7D29CE1476B}" type="presParOf" srcId="{9E6F6C81-26B9-4F76-ACBB-3B3803B76D21}" destId="{917E3E0F-7BCC-4496-AFB1-D3CE79EEC7F4}" srcOrd="12" destOrd="0" presId="urn:microsoft.com/office/officeart/2005/8/layout/list1"/>
    <dgm:cxn modelId="{7A47BB55-9755-42F3-A477-7A87BB4E4547}" type="presParOf" srcId="{917E3E0F-7BCC-4496-AFB1-D3CE79EEC7F4}" destId="{82DC6146-EE36-4171-8C3B-2B92EA552E50}" srcOrd="0" destOrd="0" presId="urn:microsoft.com/office/officeart/2005/8/layout/list1"/>
    <dgm:cxn modelId="{190ED7CB-2517-4CF2-92A5-FE872A1F4834}" type="presParOf" srcId="{917E3E0F-7BCC-4496-AFB1-D3CE79EEC7F4}" destId="{7523381B-61FE-456B-AE62-3EA7F1DA4257}" srcOrd="1" destOrd="0" presId="urn:microsoft.com/office/officeart/2005/8/layout/list1"/>
    <dgm:cxn modelId="{1A287DB6-493F-426A-B61A-329719069A7D}" type="presParOf" srcId="{9E6F6C81-26B9-4F76-ACBB-3B3803B76D21}" destId="{C9E585EE-6FE4-431A-90FE-3940EFE3375C}" srcOrd="13" destOrd="0" presId="urn:microsoft.com/office/officeart/2005/8/layout/list1"/>
    <dgm:cxn modelId="{A75912C8-4A0D-47B4-B943-121A1E3686BB}" type="presParOf" srcId="{9E6F6C81-26B9-4F76-ACBB-3B3803B76D21}" destId="{C0FF8D41-42F9-4CA9-BD68-C87A283D7E1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BAE1C-A4F6-48F3-BB48-C44F97C1E1BF}">
      <dsp:nvSpPr>
        <dsp:cNvPr id="0" name=""/>
        <dsp:cNvSpPr/>
      </dsp:nvSpPr>
      <dsp:spPr>
        <a:xfrm>
          <a:off x="0" y="1778250"/>
          <a:ext cx="12192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5D7489-1B00-4081-99DA-23BF0D949CA2}">
      <dsp:nvSpPr>
        <dsp:cNvPr id="0" name=""/>
        <dsp:cNvSpPr/>
      </dsp:nvSpPr>
      <dsp:spPr>
        <a:xfrm>
          <a:off x="609600" y="1335450"/>
          <a:ext cx="85344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E7EBF4"/>
              </a:solidFill>
            </a:rPr>
            <a:t>Federal Decree No. 47 of 2022</a:t>
          </a:r>
          <a:endParaRPr lang="en-IN" sz="3000" kern="1200" dirty="0">
            <a:solidFill>
              <a:srgbClr val="E7EBF4"/>
            </a:solidFill>
          </a:endParaRPr>
        </a:p>
      </dsp:txBody>
      <dsp:txXfrm>
        <a:off x="652831" y="1378681"/>
        <a:ext cx="8447938" cy="799138"/>
      </dsp:txXfrm>
    </dsp:sp>
    <dsp:sp modelId="{67CC9FDA-06A1-4C97-B460-03D690851AA6}">
      <dsp:nvSpPr>
        <dsp:cNvPr id="0" name=""/>
        <dsp:cNvSpPr/>
      </dsp:nvSpPr>
      <dsp:spPr>
        <a:xfrm>
          <a:off x="0" y="3139049"/>
          <a:ext cx="12192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121EB-A6F5-46A5-89B0-8FA43B8ED724}">
      <dsp:nvSpPr>
        <dsp:cNvPr id="0" name=""/>
        <dsp:cNvSpPr/>
      </dsp:nvSpPr>
      <dsp:spPr>
        <a:xfrm>
          <a:off x="609600" y="2696250"/>
          <a:ext cx="85344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333500">
            <a:lnSpc>
              <a:spcPct val="90000"/>
            </a:lnSpc>
            <a:spcBef>
              <a:spcPct val="0"/>
            </a:spcBef>
            <a:spcAft>
              <a:spcPct val="35000"/>
            </a:spcAft>
            <a:buFont typeface="+mj-lt"/>
            <a:buNone/>
          </a:pPr>
          <a:r>
            <a:rPr lang="en-US" sz="3000" b="0" i="0" u="none" strike="noStrike" kern="1200" baseline="0" dirty="0">
              <a:solidFill>
                <a:srgbClr val="E7EBF4"/>
              </a:solidFill>
              <a:latin typeface="Arial" panose="020B0604020202020204" pitchFamily="34" charset="0"/>
            </a:rPr>
            <a:t>Ministerial Decision No. 97 of 2023</a:t>
          </a:r>
          <a:endParaRPr lang="en-IN" sz="3000" kern="1200" dirty="0">
            <a:solidFill>
              <a:srgbClr val="E7EBF4"/>
            </a:solidFill>
          </a:endParaRPr>
        </a:p>
      </dsp:txBody>
      <dsp:txXfrm>
        <a:off x="652831" y="2739481"/>
        <a:ext cx="8447938" cy="799138"/>
      </dsp:txXfrm>
    </dsp:sp>
    <dsp:sp modelId="{598CCD95-5CCE-4FA8-8AC7-2AC428BA43C8}">
      <dsp:nvSpPr>
        <dsp:cNvPr id="0" name=""/>
        <dsp:cNvSpPr/>
      </dsp:nvSpPr>
      <dsp:spPr>
        <a:xfrm>
          <a:off x="0" y="4499850"/>
          <a:ext cx="12192000"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2BA85C-45D8-4992-B204-DF25180DD813}">
      <dsp:nvSpPr>
        <dsp:cNvPr id="0" name=""/>
        <dsp:cNvSpPr/>
      </dsp:nvSpPr>
      <dsp:spPr>
        <a:xfrm>
          <a:off x="609600" y="4057050"/>
          <a:ext cx="853440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333500">
            <a:lnSpc>
              <a:spcPct val="90000"/>
            </a:lnSpc>
            <a:spcBef>
              <a:spcPct val="0"/>
            </a:spcBef>
            <a:spcAft>
              <a:spcPct val="35000"/>
            </a:spcAft>
            <a:buFont typeface="+mj-lt"/>
            <a:buNone/>
          </a:pPr>
          <a:r>
            <a:rPr lang="en-IN" sz="3000" b="0" i="0" u="none" strike="noStrike" kern="1200" baseline="0" dirty="0">
              <a:solidFill>
                <a:srgbClr val="E7EBF4"/>
              </a:solidFill>
              <a:latin typeface="Arial" panose="020B0604020202020204" pitchFamily="34" charset="0"/>
            </a:rPr>
            <a:t>Transfer Pricing Guide dated 23 October 2023 </a:t>
          </a:r>
          <a:endParaRPr lang="en-IN" sz="3000" kern="1200" dirty="0">
            <a:solidFill>
              <a:srgbClr val="E7EBF4"/>
            </a:solidFill>
          </a:endParaRPr>
        </a:p>
      </dsp:txBody>
      <dsp:txXfrm>
        <a:off x="652831" y="4100281"/>
        <a:ext cx="8447938"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AC00D-9247-4560-9098-34C24D55861C}">
      <dsp:nvSpPr>
        <dsp:cNvPr id="0" name=""/>
        <dsp:cNvSpPr/>
      </dsp:nvSpPr>
      <dsp:spPr>
        <a:xfrm>
          <a:off x="1820653" y="0"/>
          <a:ext cx="7075289" cy="707528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C0249-E9E7-406D-A5B1-A39C48CB76A5}">
      <dsp:nvSpPr>
        <dsp:cNvPr id="0" name=""/>
        <dsp:cNvSpPr/>
      </dsp:nvSpPr>
      <dsp:spPr>
        <a:xfrm>
          <a:off x="5298653" y="711329"/>
          <a:ext cx="4598937" cy="16748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Two Entities are related or connected parties</a:t>
          </a:r>
        </a:p>
      </dsp:txBody>
      <dsp:txXfrm>
        <a:off x="5380413" y="793089"/>
        <a:ext cx="4435417" cy="1511333"/>
      </dsp:txXfrm>
    </dsp:sp>
    <dsp:sp modelId="{E500C78F-DCA7-498B-8E2E-854A1234FFB8}">
      <dsp:nvSpPr>
        <dsp:cNvPr id="0" name=""/>
        <dsp:cNvSpPr/>
      </dsp:nvSpPr>
      <dsp:spPr>
        <a:xfrm>
          <a:off x="5298653" y="2595539"/>
          <a:ext cx="4598937" cy="16748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Conditions not as per independent enterprises</a:t>
          </a:r>
        </a:p>
      </dsp:txBody>
      <dsp:txXfrm>
        <a:off x="5380413" y="2677299"/>
        <a:ext cx="4435417" cy="1511333"/>
      </dsp:txXfrm>
    </dsp:sp>
    <dsp:sp modelId="{F6B9B117-7A77-496B-BCD6-A26D82A232A6}">
      <dsp:nvSpPr>
        <dsp:cNvPr id="0" name=""/>
        <dsp:cNvSpPr/>
      </dsp:nvSpPr>
      <dsp:spPr>
        <a:xfrm>
          <a:off x="5298653" y="4479749"/>
          <a:ext cx="4598937" cy="16748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Adjustments to Profits</a:t>
          </a:r>
        </a:p>
      </dsp:txBody>
      <dsp:txXfrm>
        <a:off x="5380413" y="4561509"/>
        <a:ext cx="4435417" cy="1511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7407A-7412-4436-8E81-0D7F9492DB9C}">
      <dsp:nvSpPr>
        <dsp:cNvPr id="0" name=""/>
        <dsp:cNvSpPr/>
      </dsp:nvSpPr>
      <dsp:spPr>
        <a:xfrm>
          <a:off x="0" y="507566"/>
          <a:ext cx="11855448"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B23A334-C205-41A3-801C-3E72C596F8C2}">
      <dsp:nvSpPr>
        <dsp:cNvPr id="0" name=""/>
        <dsp:cNvSpPr/>
      </dsp:nvSpPr>
      <dsp:spPr>
        <a:xfrm>
          <a:off x="592772" y="50006"/>
          <a:ext cx="8298813" cy="9151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75" tIns="0" rIns="313675" bIns="0" numCol="1" spcCol="1270" anchor="ctr" anchorCtr="0">
          <a:noAutofit/>
        </a:bodyPr>
        <a:lstStyle/>
        <a:p>
          <a:pPr marL="0" lvl="0" indent="0" algn="l" defTabSz="1377950">
            <a:lnSpc>
              <a:spcPct val="90000"/>
            </a:lnSpc>
            <a:spcBef>
              <a:spcPct val="0"/>
            </a:spcBef>
            <a:spcAft>
              <a:spcPct val="35000"/>
            </a:spcAft>
            <a:buFont typeface="Arial" panose="020B0604020202020204" pitchFamily="34" charset="0"/>
            <a:buNone/>
          </a:pPr>
          <a:r>
            <a:rPr lang="en-US" sz="3100" b="0" i="0" u="none" kern="1200" dirty="0">
              <a:effectLst/>
              <a:latin typeface="Franklin Gothic Medium" panose="020B0603020102020204" pitchFamily="34" charset="0"/>
            </a:rPr>
            <a:t>Disclosure form</a:t>
          </a:r>
          <a:endParaRPr lang="en-IN" sz="3100" u="none" kern="1200" dirty="0"/>
        </a:p>
      </dsp:txBody>
      <dsp:txXfrm>
        <a:off x="637444" y="94678"/>
        <a:ext cx="8209469" cy="825776"/>
      </dsp:txXfrm>
    </dsp:sp>
    <dsp:sp modelId="{999152B2-D739-4BB4-B35B-850D6E24E859}">
      <dsp:nvSpPr>
        <dsp:cNvPr id="0" name=""/>
        <dsp:cNvSpPr/>
      </dsp:nvSpPr>
      <dsp:spPr>
        <a:xfrm>
          <a:off x="0" y="1913726"/>
          <a:ext cx="11855448"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D73ED3-8532-4297-8FD8-5D063DB688B0}">
      <dsp:nvSpPr>
        <dsp:cNvPr id="0" name=""/>
        <dsp:cNvSpPr/>
      </dsp:nvSpPr>
      <dsp:spPr>
        <a:xfrm>
          <a:off x="592772" y="1456166"/>
          <a:ext cx="8298813" cy="9151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75" tIns="0" rIns="313675" bIns="0" numCol="1" spcCol="1270" anchor="ctr" anchorCtr="0">
          <a:noAutofit/>
        </a:bodyPr>
        <a:lstStyle/>
        <a:p>
          <a:pPr marL="0" lvl="0" indent="0" algn="l" defTabSz="1377950">
            <a:lnSpc>
              <a:spcPct val="90000"/>
            </a:lnSpc>
            <a:spcBef>
              <a:spcPct val="0"/>
            </a:spcBef>
            <a:spcAft>
              <a:spcPct val="35000"/>
            </a:spcAft>
            <a:buFont typeface="Arial" panose="020B0604020202020204" pitchFamily="34" charset="0"/>
            <a:buNone/>
          </a:pPr>
          <a:r>
            <a:rPr lang="en-US" sz="3100" b="0" i="0" u="none" kern="1200" dirty="0">
              <a:effectLst/>
              <a:latin typeface="Franklin Gothic Medium" panose="020B0603020102020204" pitchFamily="34" charset="0"/>
            </a:rPr>
            <a:t>Master file </a:t>
          </a:r>
          <a:endParaRPr lang="en-IN" sz="3100" u="none" kern="1200" dirty="0"/>
        </a:p>
      </dsp:txBody>
      <dsp:txXfrm>
        <a:off x="637444" y="1500838"/>
        <a:ext cx="8209469" cy="825776"/>
      </dsp:txXfrm>
    </dsp:sp>
    <dsp:sp modelId="{EA1EA791-C266-4753-9303-FA8EF8B2C460}">
      <dsp:nvSpPr>
        <dsp:cNvPr id="0" name=""/>
        <dsp:cNvSpPr/>
      </dsp:nvSpPr>
      <dsp:spPr>
        <a:xfrm>
          <a:off x="0" y="3319886"/>
          <a:ext cx="11855448"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0DAB9F0-1C85-4478-8121-ACFC9973AE03}">
      <dsp:nvSpPr>
        <dsp:cNvPr id="0" name=""/>
        <dsp:cNvSpPr/>
      </dsp:nvSpPr>
      <dsp:spPr>
        <a:xfrm>
          <a:off x="592772" y="2862326"/>
          <a:ext cx="8298813" cy="9151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75" tIns="0" rIns="313675" bIns="0" numCol="1" spcCol="1270" anchor="ctr" anchorCtr="0">
          <a:noAutofit/>
        </a:bodyPr>
        <a:lstStyle/>
        <a:p>
          <a:pPr marL="0" lvl="0" indent="0" algn="l" defTabSz="1377950">
            <a:lnSpc>
              <a:spcPct val="90000"/>
            </a:lnSpc>
            <a:spcBef>
              <a:spcPct val="0"/>
            </a:spcBef>
            <a:spcAft>
              <a:spcPct val="35000"/>
            </a:spcAft>
            <a:buFont typeface="Arial" panose="020B0604020202020204" pitchFamily="34" charset="0"/>
            <a:buNone/>
          </a:pPr>
          <a:r>
            <a:rPr lang="en-US" sz="3100" b="0" i="0" u="none" kern="1200" dirty="0">
              <a:effectLst/>
              <a:latin typeface="Franklin Gothic Medium" panose="020B0603020102020204" pitchFamily="34" charset="0"/>
            </a:rPr>
            <a:t>A Local File or the Transfer Pricing report</a:t>
          </a:r>
          <a:endParaRPr lang="en-IN" sz="3100" u="none" kern="1200" dirty="0"/>
        </a:p>
      </dsp:txBody>
      <dsp:txXfrm>
        <a:off x="637444" y="2906998"/>
        <a:ext cx="8209469" cy="825776"/>
      </dsp:txXfrm>
    </dsp:sp>
    <dsp:sp modelId="{C0FF8D41-42F9-4CA9-BD68-C87A283D7E1D}">
      <dsp:nvSpPr>
        <dsp:cNvPr id="0" name=""/>
        <dsp:cNvSpPr/>
      </dsp:nvSpPr>
      <dsp:spPr>
        <a:xfrm>
          <a:off x="0" y="4726046"/>
          <a:ext cx="11855448"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523381B-61FE-456B-AE62-3EA7F1DA4257}">
      <dsp:nvSpPr>
        <dsp:cNvPr id="0" name=""/>
        <dsp:cNvSpPr/>
      </dsp:nvSpPr>
      <dsp:spPr>
        <a:xfrm>
          <a:off x="592772" y="4268486"/>
          <a:ext cx="8298813" cy="9151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75" tIns="0" rIns="313675" bIns="0" numCol="1" spcCol="1270" anchor="ctr" anchorCtr="0">
          <a:noAutofit/>
        </a:bodyPr>
        <a:lstStyle/>
        <a:p>
          <a:pPr marL="0" lvl="0" indent="0" algn="l" defTabSz="1377950">
            <a:lnSpc>
              <a:spcPct val="90000"/>
            </a:lnSpc>
            <a:spcBef>
              <a:spcPct val="0"/>
            </a:spcBef>
            <a:spcAft>
              <a:spcPct val="35000"/>
            </a:spcAft>
            <a:buFont typeface="Arial" panose="020B0604020202020204" pitchFamily="34" charset="0"/>
            <a:buNone/>
          </a:pPr>
          <a:r>
            <a:rPr lang="en-US" sz="3100" b="1" u="none" kern="1200" dirty="0">
              <a:latin typeface="+mj-lt"/>
            </a:rPr>
            <a:t>Country by Country reporting</a:t>
          </a:r>
          <a:endParaRPr lang="en-IN" sz="3100" b="1" u="none" kern="1200" dirty="0"/>
        </a:p>
      </dsp:txBody>
      <dsp:txXfrm>
        <a:off x="637444" y="4313158"/>
        <a:ext cx="8209469"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4EA8C-3CDD-B14E-A027-6CA46D6A43E4}" type="datetimeFigureOut">
              <a:rPr lang="en-AE" smtClean="0"/>
              <a:t>09/11/2023</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0695E-977F-FB41-8D99-C3FF0809B487}" type="slidenum">
              <a:rPr lang="en-AE" smtClean="0"/>
              <a:t>‹#›</a:t>
            </a:fld>
            <a:endParaRPr lang="en-AE"/>
          </a:p>
        </p:txBody>
      </p:sp>
    </p:spTree>
    <p:extLst>
      <p:ext uri="{BB962C8B-B14F-4D97-AF65-F5344CB8AC3E}">
        <p14:creationId xmlns:p14="http://schemas.microsoft.com/office/powerpoint/2010/main" val="284615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921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Font size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302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30338" y="5108935"/>
            <a:ext cx="2740775" cy="2737349"/>
          </a:xfrm>
          <a:custGeom>
            <a:avLst/>
            <a:gdLst/>
            <a:ahLst/>
            <a:cxnLst/>
            <a:rect l="l" t="t" r="r" b="b"/>
            <a:pathLst>
              <a:path w="2740775" h="2737349">
                <a:moveTo>
                  <a:pt x="0" y="0"/>
                </a:moveTo>
                <a:lnTo>
                  <a:pt x="2740775" y="0"/>
                </a:lnTo>
                <a:lnTo>
                  <a:pt x="2740775" y="2737349"/>
                </a:lnTo>
                <a:lnTo>
                  <a:pt x="0" y="2737349"/>
                </a:lnTo>
                <a:lnTo>
                  <a:pt x="0" y="0"/>
                </a:lnTo>
                <a:close/>
              </a:path>
            </a:pathLst>
          </a:custGeom>
          <a:blipFill>
            <a:blip r:embed="rId2"/>
            <a:stretch>
              <a:fillRect/>
            </a:stretch>
          </a:blipFill>
        </p:spPr>
        <p:txBody>
          <a:bodyPr/>
          <a:lstStyle/>
          <a:p>
            <a:endParaRPr lang="en-AE"/>
          </a:p>
        </p:txBody>
      </p:sp>
      <p:grpSp>
        <p:nvGrpSpPr>
          <p:cNvPr id="5" name="Group 5"/>
          <p:cNvGrpSpPr>
            <a:grpSpLocks noChangeAspect="1"/>
          </p:cNvGrpSpPr>
          <p:nvPr/>
        </p:nvGrpSpPr>
        <p:grpSpPr>
          <a:xfrm>
            <a:off x="962024" y="5350710"/>
            <a:ext cx="2077402" cy="2146935"/>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4281" t="-13304" r="-17719" b="-14413"/>
              </a:stretch>
            </a:blipFill>
          </p:spPr>
          <p:txBody>
            <a:bodyPr/>
            <a:lstStyle/>
            <a:p>
              <a:endParaRPr lang="en-AE"/>
            </a:p>
          </p:txBody>
        </p:sp>
      </p:grpSp>
      <p:sp>
        <p:nvSpPr>
          <p:cNvPr id="7" name="Freeform 7"/>
          <p:cNvSpPr/>
          <p:nvPr/>
        </p:nvSpPr>
        <p:spPr>
          <a:xfrm>
            <a:off x="4229533" y="5162367"/>
            <a:ext cx="2740775" cy="2737349"/>
          </a:xfrm>
          <a:custGeom>
            <a:avLst/>
            <a:gdLst/>
            <a:ahLst/>
            <a:cxnLst/>
            <a:rect l="l" t="t" r="r" b="b"/>
            <a:pathLst>
              <a:path w="2740775" h="2737349">
                <a:moveTo>
                  <a:pt x="0" y="0"/>
                </a:moveTo>
                <a:lnTo>
                  <a:pt x="2740774" y="0"/>
                </a:lnTo>
                <a:lnTo>
                  <a:pt x="2740774" y="2737349"/>
                </a:lnTo>
                <a:lnTo>
                  <a:pt x="0" y="2737349"/>
                </a:lnTo>
                <a:lnTo>
                  <a:pt x="0" y="0"/>
                </a:lnTo>
                <a:close/>
              </a:path>
            </a:pathLst>
          </a:custGeom>
          <a:blipFill>
            <a:blip r:embed="rId2"/>
            <a:stretch>
              <a:fillRect/>
            </a:stretch>
          </a:blipFill>
        </p:spPr>
        <p:txBody>
          <a:bodyPr/>
          <a:lstStyle/>
          <a:p>
            <a:endParaRPr lang="en-AE"/>
          </a:p>
        </p:txBody>
      </p:sp>
      <p:grpSp>
        <p:nvGrpSpPr>
          <p:cNvPr id="8" name="Group 8"/>
          <p:cNvGrpSpPr>
            <a:grpSpLocks noChangeAspect="1"/>
          </p:cNvGrpSpPr>
          <p:nvPr/>
        </p:nvGrpSpPr>
        <p:grpSpPr>
          <a:xfrm>
            <a:off x="4561219" y="5404142"/>
            <a:ext cx="2077402" cy="2146935"/>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15427" t="-23283" r="-33189" b="-20511"/>
              </a:stretch>
            </a:blipFill>
          </p:spPr>
          <p:txBody>
            <a:bodyPr/>
            <a:lstStyle/>
            <a:p>
              <a:endParaRPr lang="en-AE"/>
            </a:p>
          </p:txBody>
        </p:sp>
      </p:grpSp>
      <p:sp>
        <p:nvSpPr>
          <p:cNvPr id="10" name="Freeform 10"/>
          <p:cNvSpPr/>
          <p:nvPr/>
        </p:nvSpPr>
        <p:spPr>
          <a:xfrm>
            <a:off x="685139" y="517278"/>
            <a:ext cx="2291298" cy="1009262"/>
          </a:xfrm>
          <a:custGeom>
            <a:avLst/>
            <a:gdLst/>
            <a:ahLst/>
            <a:cxnLst/>
            <a:rect l="l" t="t" r="r" b="b"/>
            <a:pathLst>
              <a:path w="2291298" h="1009262">
                <a:moveTo>
                  <a:pt x="0" y="0"/>
                </a:moveTo>
                <a:lnTo>
                  <a:pt x="2291298" y="0"/>
                </a:lnTo>
                <a:lnTo>
                  <a:pt x="2291298" y="1009262"/>
                </a:lnTo>
                <a:lnTo>
                  <a:pt x="0" y="1009262"/>
                </a:lnTo>
                <a:lnTo>
                  <a:pt x="0" y="0"/>
                </a:lnTo>
                <a:close/>
              </a:path>
            </a:pathLst>
          </a:custGeom>
          <a:blipFill>
            <a:blip r:embed="rId5"/>
            <a:stretch>
              <a:fillRect/>
            </a:stretch>
          </a:blipFill>
        </p:spPr>
        <p:txBody>
          <a:bodyPr/>
          <a:lstStyle/>
          <a:p>
            <a:endParaRPr lang="en-AE"/>
          </a:p>
        </p:txBody>
      </p:sp>
      <p:sp>
        <p:nvSpPr>
          <p:cNvPr id="11" name="Freeform 11"/>
          <p:cNvSpPr/>
          <p:nvPr/>
        </p:nvSpPr>
        <p:spPr>
          <a:xfrm>
            <a:off x="-18403"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AE"/>
          </a:p>
        </p:txBody>
      </p:sp>
      <p:sp>
        <p:nvSpPr>
          <p:cNvPr id="12" name="TextBox 12"/>
          <p:cNvSpPr txBox="1"/>
          <p:nvPr/>
        </p:nvSpPr>
        <p:spPr>
          <a:xfrm>
            <a:off x="840553" y="3075030"/>
            <a:ext cx="15588170" cy="2033905"/>
          </a:xfrm>
          <a:prstGeom prst="rect">
            <a:avLst/>
          </a:prstGeom>
        </p:spPr>
        <p:txBody>
          <a:bodyPr lIns="0" tIns="0" rIns="0" bIns="0" rtlCol="0" anchor="t">
            <a:spAutoFit/>
          </a:bodyPr>
          <a:lstStyle/>
          <a:p>
            <a:pPr>
              <a:lnSpc>
                <a:spcPts val="8060"/>
              </a:lnSpc>
            </a:pPr>
            <a:r>
              <a:rPr lang="en-US" sz="6500" spc="-253" dirty="0">
                <a:solidFill>
                  <a:srgbClr val="1768AB"/>
                </a:solidFill>
                <a:latin typeface="Proxima Nova Bold"/>
              </a:rPr>
              <a:t>Transfer Pricing in the UAE:</a:t>
            </a:r>
          </a:p>
          <a:p>
            <a:pPr algn="l">
              <a:lnSpc>
                <a:spcPts val="8060"/>
              </a:lnSpc>
            </a:pPr>
            <a:r>
              <a:rPr lang="en-US" sz="6500" spc="-259" dirty="0">
                <a:solidFill>
                  <a:srgbClr val="1768AB"/>
                </a:solidFill>
                <a:latin typeface="Proxima Nova Bold"/>
              </a:rPr>
              <a:t>Transfer Pricing Guide</a:t>
            </a:r>
          </a:p>
        </p:txBody>
      </p:sp>
      <p:sp>
        <p:nvSpPr>
          <p:cNvPr id="13" name="TextBox 13"/>
          <p:cNvSpPr txBox="1"/>
          <p:nvPr/>
        </p:nvSpPr>
        <p:spPr>
          <a:xfrm>
            <a:off x="1054953" y="7884384"/>
            <a:ext cx="1891545"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Bold"/>
              </a:rPr>
              <a:t>Rajgopal Pai</a:t>
            </a:r>
          </a:p>
        </p:txBody>
      </p:sp>
      <p:sp>
        <p:nvSpPr>
          <p:cNvPr id="16" name="TextBox 16"/>
          <p:cNvSpPr txBox="1"/>
          <p:nvPr/>
        </p:nvSpPr>
        <p:spPr>
          <a:xfrm>
            <a:off x="4116994" y="7846284"/>
            <a:ext cx="2965852" cy="282129"/>
          </a:xfrm>
          <a:prstGeom prst="rect">
            <a:avLst/>
          </a:prstGeom>
        </p:spPr>
        <p:txBody>
          <a:bodyPr wrap="square" lIns="0" tIns="0" rIns="0" bIns="0" rtlCol="0" anchor="t">
            <a:spAutoFit/>
          </a:bodyPr>
          <a:lstStyle/>
          <a:p>
            <a:pPr algn="ctr">
              <a:lnSpc>
                <a:spcPts val="2220"/>
              </a:lnSpc>
            </a:pPr>
            <a:r>
              <a:rPr lang="en-US" sz="2220" spc="2" dirty="0">
                <a:solidFill>
                  <a:srgbClr val="172D45"/>
                </a:solidFill>
                <a:latin typeface="Proxima Nova Bold"/>
              </a:rPr>
              <a:t>Bhavya Bansal Goyal</a:t>
            </a:r>
          </a:p>
        </p:txBody>
      </p:sp>
      <p:sp>
        <p:nvSpPr>
          <p:cNvPr id="18" name="TextBox 18"/>
          <p:cNvSpPr txBox="1"/>
          <p:nvPr/>
        </p:nvSpPr>
        <p:spPr>
          <a:xfrm>
            <a:off x="664779" y="9568057"/>
            <a:ext cx="2332019" cy="294524"/>
          </a:xfrm>
          <a:prstGeom prst="rect">
            <a:avLst/>
          </a:prstGeom>
        </p:spPr>
        <p:txBody>
          <a:bodyPr lIns="0" tIns="0" rIns="0" bIns="0" rtlCol="0" anchor="t">
            <a:spAutoFit/>
          </a:bodyPr>
          <a:lstStyle/>
          <a:p>
            <a:pPr algn="ctr">
              <a:lnSpc>
                <a:spcPts val="2220"/>
              </a:lnSpc>
            </a:pPr>
            <a:r>
              <a:rPr lang="en-US" sz="2220" spc="2">
                <a:solidFill>
                  <a:srgbClr val="172D45"/>
                </a:solidFill>
                <a:latin typeface="Proxima Nova"/>
              </a:rPr>
              <a:t>WWW.KPI.CO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ARTICLE 35- RELATED PARTIES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A natural person and a juridical person, where the natural person (either alone or through one of its related parties) directly or indirectly owns the juridical person (i.e., has a 50% or more shareholding interest)</a:t>
            </a:r>
          </a:p>
          <a:p>
            <a:r>
              <a:rPr lang="en-IN" sz="2400" b="0" dirty="0">
                <a:solidFill>
                  <a:srgbClr val="000000"/>
                </a:solidFill>
                <a:effectLst/>
                <a:ea typeface="Calibri" panose="020F0502020204030204" pitchFamily="34" charset="0"/>
                <a:cs typeface="Times New Roman" panose="02020603050405020304" pitchFamily="18" charset="0"/>
              </a:rPr>
              <a:t>Two or more juridical persons, where one of the juridical persons (either alone or in conjunction with its related parties) directly or indirectly owns the other juridical person (i.e., has a 50% or more ownership interest)</a:t>
            </a:r>
          </a:p>
          <a:p>
            <a:r>
              <a:rPr lang="en-IN" sz="2400" b="0" dirty="0">
                <a:solidFill>
                  <a:srgbClr val="000000"/>
                </a:solidFill>
                <a:effectLst/>
                <a:ea typeface="Calibri" panose="020F0502020204030204" pitchFamily="34" charset="0"/>
                <a:cs typeface="Times New Roman" panose="02020603050405020304" pitchFamily="18" charset="0"/>
              </a:rPr>
              <a:t>A juridical person, (whether alone or in conjunction with its related parties), directly or indirectly controls another juridical person</a:t>
            </a:r>
          </a:p>
        </p:txBody>
      </p:sp>
    </p:spTree>
    <p:extLst>
      <p:ext uri="{BB962C8B-B14F-4D97-AF65-F5344CB8AC3E}">
        <p14:creationId xmlns:p14="http://schemas.microsoft.com/office/powerpoint/2010/main" val="26028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11</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MEANING OF “CONTROL”</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The term “control” can be broadly categorized as:</a:t>
            </a:r>
          </a:p>
          <a:p>
            <a:r>
              <a:rPr lang="en-IN" sz="2400" b="0" dirty="0">
                <a:solidFill>
                  <a:srgbClr val="000000"/>
                </a:solidFill>
                <a:effectLst/>
                <a:ea typeface="Calibri" panose="020F0502020204030204" pitchFamily="34" charset="0"/>
                <a:cs typeface="Times New Roman" panose="02020603050405020304" pitchFamily="18" charset="0"/>
              </a:rPr>
              <a:t>Having a 50% or greater share in the voting rights of another legal person.</a:t>
            </a:r>
          </a:p>
          <a:p>
            <a:r>
              <a:rPr lang="en-IN" sz="2400" b="0" dirty="0">
                <a:solidFill>
                  <a:srgbClr val="000000"/>
                </a:solidFill>
                <a:effectLst/>
                <a:ea typeface="Calibri" panose="020F0502020204030204" pitchFamily="34" charset="0"/>
                <a:cs typeface="Times New Roman" panose="02020603050405020304" pitchFamily="18" charset="0"/>
              </a:rPr>
              <a:t>Being able to determine the constitution of 50% or more of the Board of Directors of a legal person.</a:t>
            </a:r>
          </a:p>
          <a:p>
            <a:r>
              <a:rPr lang="en-IN" sz="2400" b="0" dirty="0">
                <a:solidFill>
                  <a:srgbClr val="000000"/>
                </a:solidFill>
                <a:effectLst/>
                <a:ea typeface="Calibri" panose="020F0502020204030204" pitchFamily="34" charset="0"/>
                <a:cs typeface="Times New Roman" panose="02020603050405020304" pitchFamily="18" charset="0"/>
              </a:rPr>
              <a:t>Being entitled to 50% or more of the profits of a legal person.</a:t>
            </a:r>
          </a:p>
          <a:p>
            <a:r>
              <a:rPr lang="en-IN" sz="2400" b="0" dirty="0">
                <a:solidFill>
                  <a:srgbClr val="000000"/>
                </a:solidFill>
                <a:effectLst/>
                <a:ea typeface="Calibri" panose="020F0502020204030204" pitchFamily="34" charset="0"/>
                <a:cs typeface="Times New Roman" panose="02020603050405020304" pitchFamily="18" charset="0"/>
              </a:rPr>
              <a:t>Having the ability to exert significant influence over the affairs and business operations of a legal person.</a:t>
            </a:r>
          </a:p>
          <a:p>
            <a:endParaRPr lang="en-IN" sz="2400" b="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110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12</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CONNECTED PERSONS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b="0" dirty="0">
                <a:solidFill>
                  <a:srgbClr val="000000"/>
                </a:solidFill>
                <a:effectLst/>
                <a:ea typeface="Calibri" panose="020F0502020204030204" pitchFamily="34" charset="0"/>
                <a:cs typeface="Times New Roman" panose="02020603050405020304" pitchFamily="18" charset="0"/>
              </a:rPr>
              <a:t>A person is construed to be “connected” to a business if the person meets at least one of the following conditions:</a:t>
            </a: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r>
              <a:rPr lang="en-IN" sz="2400" b="0" dirty="0">
                <a:solidFill>
                  <a:srgbClr val="000000"/>
                </a:solidFill>
                <a:effectLst/>
                <a:ea typeface="Calibri" panose="020F0502020204030204" pitchFamily="34" charset="0"/>
                <a:cs typeface="Times New Roman" panose="02020603050405020304" pitchFamily="18" charset="0"/>
              </a:rPr>
              <a:t>Is an </a:t>
            </a:r>
            <a:r>
              <a:rPr lang="en-IN" sz="2400" b="0" u="sng" dirty="0">
                <a:solidFill>
                  <a:srgbClr val="000000"/>
                </a:solidFill>
                <a:effectLst/>
                <a:ea typeface="Calibri" panose="020F0502020204030204" pitchFamily="34" charset="0"/>
                <a:cs typeface="Times New Roman" panose="02020603050405020304" pitchFamily="18" charset="0"/>
              </a:rPr>
              <a:t>owner</a:t>
            </a:r>
            <a:r>
              <a:rPr lang="en-IN" sz="2400" b="0" dirty="0">
                <a:solidFill>
                  <a:srgbClr val="000000"/>
                </a:solidFill>
                <a:effectLst/>
                <a:ea typeface="Calibri" panose="020F0502020204030204" pitchFamily="34" charset="0"/>
                <a:cs typeface="Times New Roman" panose="02020603050405020304" pitchFamily="18" charset="0"/>
              </a:rPr>
              <a:t> of the business</a:t>
            </a:r>
          </a:p>
          <a:p>
            <a:r>
              <a:rPr lang="en-IN" sz="2400" b="0" dirty="0">
                <a:solidFill>
                  <a:srgbClr val="000000"/>
                </a:solidFill>
                <a:effectLst/>
                <a:ea typeface="Calibri" panose="020F0502020204030204" pitchFamily="34" charset="0"/>
                <a:cs typeface="Times New Roman" panose="02020603050405020304" pitchFamily="18" charset="0"/>
              </a:rPr>
              <a:t>A </a:t>
            </a:r>
            <a:r>
              <a:rPr lang="en-IN" sz="2400" b="0" u="sng" dirty="0">
                <a:solidFill>
                  <a:srgbClr val="000000"/>
                </a:solidFill>
                <a:effectLst/>
                <a:ea typeface="Calibri" panose="020F0502020204030204" pitchFamily="34" charset="0"/>
                <a:cs typeface="Times New Roman" panose="02020603050405020304" pitchFamily="18" charset="0"/>
              </a:rPr>
              <a:t>director</a:t>
            </a:r>
            <a:r>
              <a:rPr lang="en-IN" sz="2400" b="0" dirty="0">
                <a:solidFill>
                  <a:srgbClr val="000000"/>
                </a:solidFill>
                <a:effectLst/>
                <a:ea typeface="Calibri" panose="020F0502020204030204" pitchFamily="34" charset="0"/>
                <a:cs typeface="Times New Roman" panose="02020603050405020304" pitchFamily="18" charset="0"/>
              </a:rPr>
              <a:t> or </a:t>
            </a:r>
            <a:r>
              <a:rPr lang="en-IN" sz="2400" b="0" u="sng" dirty="0">
                <a:solidFill>
                  <a:srgbClr val="000000"/>
                </a:solidFill>
                <a:effectLst/>
                <a:ea typeface="Calibri" panose="020F0502020204030204" pitchFamily="34" charset="0"/>
                <a:cs typeface="Times New Roman" panose="02020603050405020304" pitchFamily="18" charset="0"/>
              </a:rPr>
              <a:t>KMP</a:t>
            </a:r>
            <a:r>
              <a:rPr lang="en-IN" sz="2400" b="0" dirty="0">
                <a:solidFill>
                  <a:srgbClr val="000000"/>
                </a:solidFill>
                <a:effectLst/>
                <a:ea typeface="Calibri" panose="020F0502020204030204" pitchFamily="34" charset="0"/>
                <a:cs typeface="Times New Roman" panose="02020603050405020304" pitchFamily="18" charset="0"/>
              </a:rPr>
              <a:t> in the business</a:t>
            </a:r>
          </a:p>
          <a:p>
            <a:r>
              <a:rPr lang="en-IN" sz="2400" b="0" dirty="0">
                <a:solidFill>
                  <a:srgbClr val="000000"/>
                </a:solidFill>
                <a:effectLst/>
                <a:ea typeface="Calibri" panose="020F0502020204030204" pitchFamily="34" charset="0"/>
                <a:cs typeface="Times New Roman" panose="02020603050405020304" pitchFamily="18" charset="0"/>
              </a:rPr>
              <a:t>A </a:t>
            </a:r>
            <a:r>
              <a:rPr lang="en-IN" sz="2400" b="0" u="sng" dirty="0">
                <a:solidFill>
                  <a:srgbClr val="000000"/>
                </a:solidFill>
                <a:effectLst/>
                <a:ea typeface="Calibri" panose="020F0502020204030204" pitchFamily="34" charset="0"/>
                <a:cs typeface="Times New Roman" panose="02020603050405020304" pitchFamily="18" charset="0"/>
              </a:rPr>
              <a:t>related party </a:t>
            </a:r>
            <a:r>
              <a:rPr lang="en-IN" sz="2400" b="0" dirty="0">
                <a:solidFill>
                  <a:srgbClr val="000000"/>
                </a:solidFill>
                <a:effectLst/>
                <a:ea typeface="Calibri" panose="020F0502020204030204" pitchFamily="34" charset="0"/>
                <a:cs typeface="Times New Roman" panose="02020603050405020304" pitchFamily="18" charset="0"/>
              </a:rPr>
              <a:t>of any of the above (i.e., a relative within the fourth degree of kinship or affiliation)</a:t>
            </a:r>
          </a:p>
        </p:txBody>
      </p:sp>
    </p:spTree>
    <p:extLst>
      <p:ext uri="{BB962C8B-B14F-4D97-AF65-F5344CB8AC3E}">
        <p14:creationId xmlns:p14="http://schemas.microsoft.com/office/powerpoint/2010/main" val="130392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a:extLst>
              <a:ext uri="{FF2B5EF4-FFF2-40B4-BE49-F238E27FC236}">
                <a16:creationId xmlns:a16="http://schemas.microsoft.com/office/drawing/2014/main" id="{B03A90ED-2054-44AE-6079-B016FE28C727}"/>
              </a:ext>
            </a:extLst>
          </p:cNvPr>
          <p:cNvSpPr txBox="1"/>
          <p:nvPr/>
        </p:nvSpPr>
        <p:spPr>
          <a:xfrm>
            <a:off x="914400" y="7810500"/>
            <a:ext cx="16383000" cy="762388"/>
          </a:xfrm>
          <a:prstGeom prst="rect">
            <a:avLst/>
          </a:prstGeom>
        </p:spPr>
        <p:txBody>
          <a:bodyPr wrap="square" lIns="0" tIns="0" rIns="0" bIns="0" rtlCol="0" anchor="t">
            <a:spAutoFit/>
          </a:bodyPr>
          <a:lstStyle/>
          <a:p>
            <a:pPr algn="ctr">
              <a:lnSpc>
                <a:spcPts val="6750"/>
              </a:lnSpc>
            </a:pPr>
            <a:r>
              <a:rPr lang="en-US" sz="3200" b="1" dirty="0">
                <a:solidFill>
                  <a:schemeClr val="accent1"/>
                </a:solidFill>
                <a:latin typeface="Calibri (MS)" panose="020B0604020202020204" charset="0"/>
                <a:cs typeface="Calibri (MS)" panose="020B0604020202020204" charset="0"/>
              </a:rPr>
              <a:t>Poll Time</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557064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14</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EXAMPLE OF CONTROL</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Company X is a UAE company that is 51% owned by Company A (a UAE company) and 49% by Company Y (a foreign company). </a:t>
            </a:r>
          </a:p>
          <a:p>
            <a:r>
              <a:rPr lang="en-IN" sz="2400" b="0" dirty="0">
                <a:solidFill>
                  <a:srgbClr val="000000"/>
                </a:solidFill>
                <a:effectLst/>
                <a:ea typeface="Calibri" panose="020F0502020204030204" pitchFamily="34" charset="0"/>
                <a:cs typeface="Times New Roman" panose="02020603050405020304" pitchFamily="18" charset="0"/>
              </a:rPr>
              <a:t>While Company A owns a majority interest in Company X, the management of </a:t>
            </a:r>
            <a:r>
              <a:rPr lang="en-IN" sz="2400" b="1" u="sng" dirty="0">
                <a:effectLst/>
                <a:ea typeface="Calibri" panose="020F0502020204030204" pitchFamily="34" charset="0"/>
                <a:cs typeface="Times New Roman" panose="02020603050405020304" pitchFamily="18" charset="0"/>
              </a:rPr>
              <a:t>day-to-day operations, development of strategies, </a:t>
            </a:r>
            <a:r>
              <a:rPr lang="en-IN" sz="2400" b="0" dirty="0">
                <a:solidFill>
                  <a:srgbClr val="000000"/>
                </a:solidFill>
                <a:effectLst/>
                <a:ea typeface="Calibri" panose="020F0502020204030204" pitchFamily="34" charset="0"/>
                <a:cs typeface="Times New Roman" panose="02020603050405020304" pitchFamily="18" charset="0"/>
              </a:rPr>
              <a:t>and formulation of the key market decisions are the functions </a:t>
            </a:r>
            <a:r>
              <a:rPr lang="en-IN" sz="2400" b="1" u="sng" dirty="0">
                <a:effectLst/>
                <a:ea typeface="Calibri" panose="020F0502020204030204" pitchFamily="34" charset="0"/>
                <a:cs typeface="Times New Roman" panose="02020603050405020304" pitchFamily="18" charset="0"/>
              </a:rPr>
              <a:t>of Company Y. </a:t>
            </a:r>
          </a:p>
          <a:p>
            <a:r>
              <a:rPr lang="en-IN" sz="2400" b="0" dirty="0">
                <a:solidFill>
                  <a:srgbClr val="000000"/>
                </a:solidFill>
                <a:effectLst/>
                <a:ea typeface="Calibri" panose="020F0502020204030204" pitchFamily="34" charset="0"/>
                <a:cs typeface="Times New Roman" panose="02020603050405020304" pitchFamily="18" charset="0"/>
              </a:rPr>
              <a:t>Based on the above, it can be </a:t>
            </a:r>
            <a:r>
              <a:rPr lang="en-IN" sz="2400" b="1" u="sng" dirty="0">
                <a:effectLst/>
                <a:ea typeface="Calibri" panose="020F0502020204030204" pitchFamily="34" charset="0"/>
                <a:cs typeface="Times New Roman" panose="02020603050405020304" pitchFamily="18" charset="0"/>
              </a:rPr>
              <a:t>established that Company Y has Control over Company X even though its shareholding is below 50%</a:t>
            </a:r>
            <a:r>
              <a:rPr lang="en-IN" sz="2400" b="0" dirty="0">
                <a:solidFill>
                  <a:srgbClr val="FF0000"/>
                </a:solidFill>
                <a:effectLst/>
                <a:ea typeface="Calibri" panose="020F0502020204030204" pitchFamily="34" charset="0"/>
                <a:cs typeface="Times New Roman" panose="02020603050405020304" pitchFamily="18" charset="0"/>
              </a:rPr>
              <a:t> </a:t>
            </a:r>
            <a:r>
              <a:rPr lang="en-IN" sz="2400" b="0" dirty="0">
                <a:solidFill>
                  <a:srgbClr val="000000"/>
                </a:solidFill>
                <a:effectLst/>
                <a:ea typeface="Calibri" panose="020F0502020204030204" pitchFamily="34" charset="0"/>
                <a:cs typeface="Times New Roman" panose="02020603050405020304" pitchFamily="18" charset="0"/>
              </a:rPr>
              <a:t>due to the key role in market decisions. </a:t>
            </a: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pPr marL="0" indent="0">
              <a:buNone/>
            </a:pPr>
            <a:r>
              <a:rPr lang="en-IN" sz="2400" b="0" dirty="0">
                <a:solidFill>
                  <a:srgbClr val="000000"/>
                </a:solidFill>
                <a:effectLst/>
                <a:ea typeface="Calibri" panose="020F0502020204030204" pitchFamily="34" charset="0"/>
                <a:cs typeface="Times New Roman" panose="02020603050405020304" pitchFamily="18" charset="0"/>
              </a:rPr>
              <a:t>In this case, both Company A and Company Y would be considered Related Parties of Company X through ownership and Control, respectively. 	</a:t>
            </a: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907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15</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KEY IMPACT FOR TAXABLE PERSONS: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Taxable Persons are required to evaluate their connections with other individuals or entities, as defined by the CT Law. </a:t>
            </a:r>
          </a:p>
          <a:p>
            <a:r>
              <a:rPr lang="en-IN" sz="2400" b="0" dirty="0">
                <a:solidFill>
                  <a:srgbClr val="000000"/>
                </a:solidFill>
                <a:effectLst/>
                <a:ea typeface="Calibri" panose="020F0502020204030204" pitchFamily="34" charset="0"/>
                <a:cs typeface="Times New Roman" panose="02020603050405020304" pitchFamily="18" charset="0"/>
              </a:rPr>
              <a:t>Evaluation should determine whether they fall under related party or connected persons definitions based on factors like kinship, ownership, control, and significant influence. </a:t>
            </a:r>
          </a:p>
          <a:p>
            <a:r>
              <a:rPr lang="en-IN" sz="2400" b="0" dirty="0">
                <a:solidFill>
                  <a:srgbClr val="000000"/>
                </a:solidFill>
                <a:effectLst/>
                <a:ea typeface="Calibri" panose="020F0502020204030204" pitchFamily="34" charset="0"/>
                <a:cs typeface="Times New Roman" panose="02020603050405020304" pitchFamily="18" charset="0"/>
              </a:rPr>
              <a:t>Taxable </a:t>
            </a:r>
            <a:r>
              <a:rPr lang="en-IN" sz="2400" dirty="0">
                <a:solidFill>
                  <a:srgbClr val="000000"/>
                </a:solidFill>
                <a:ea typeface="Calibri" panose="020F0502020204030204" pitchFamily="34" charset="0"/>
                <a:cs typeface="Times New Roman" panose="02020603050405020304" pitchFamily="18" charset="0"/>
              </a:rPr>
              <a:t>P</a:t>
            </a:r>
            <a:r>
              <a:rPr lang="en-IN" sz="2400" b="0" dirty="0">
                <a:solidFill>
                  <a:srgbClr val="000000"/>
                </a:solidFill>
                <a:effectLst/>
                <a:ea typeface="Calibri" panose="020F0502020204030204" pitchFamily="34" charset="0"/>
                <a:cs typeface="Times New Roman" panose="02020603050405020304" pitchFamily="18" charset="0"/>
              </a:rPr>
              <a:t>ersons are responsible for self-assessing whether a person has significant influence, potentially making them a related party. </a:t>
            </a:r>
          </a:p>
          <a:p>
            <a:r>
              <a:rPr lang="en-IN" sz="2400" b="0" dirty="0">
                <a:solidFill>
                  <a:srgbClr val="000000"/>
                </a:solidFill>
                <a:effectLst/>
                <a:ea typeface="Calibri" panose="020F0502020204030204" pitchFamily="34" charset="0"/>
                <a:cs typeface="Times New Roman" panose="02020603050405020304" pitchFamily="18" charset="0"/>
              </a:rPr>
              <a:t>This assessment should consider specific factors and circumstances relevant to the situation or relationship being examined.</a:t>
            </a:r>
          </a:p>
          <a:p>
            <a:endParaRPr lang="en-IN" sz="2400" b="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7053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5386" y="-950344"/>
            <a:ext cx="19051613" cy="12669323"/>
          </a:xfrm>
          <a:custGeom>
            <a:avLst/>
            <a:gdLst/>
            <a:ahLst/>
            <a:cxnLst/>
            <a:rect l="l" t="t" r="r" b="b"/>
            <a:pathLst>
              <a:path w="19051613" h="12669323">
                <a:moveTo>
                  <a:pt x="0" y="0"/>
                </a:moveTo>
                <a:lnTo>
                  <a:pt x="19051613" y="0"/>
                </a:lnTo>
                <a:lnTo>
                  <a:pt x="19051613" y="12669323"/>
                </a:lnTo>
                <a:lnTo>
                  <a:pt x="0" y="12669323"/>
                </a:lnTo>
                <a:lnTo>
                  <a:pt x="0" y="0"/>
                </a:lnTo>
                <a:close/>
              </a:path>
            </a:pathLst>
          </a:custGeom>
          <a:blipFill>
            <a:blip r:embed="rId2">
              <a:alphaModFix amt="80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a:solidFill>
                  <a:srgbClr val="FFFFFF"/>
                </a:solidFill>
                <a:latin typeface="Proxima Nova Bold"/>
              </a:rPr>
              <a:t>TP Methods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17</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METHODS PRESCRIBED</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b="0" dirty="0">
                <a:solidFill>
                  <a:srgbClr val="000000"/>
                </a:solidFill>
                <a:effectLst/>
                <a:ea typeface="Calibri" panose="020F0502020204030204" pitchFamily="34" charset="0"/>
                <a:cs typeface="Times New Roman" panose="02020603050405020304" pitchFamily="18" charset="0"/>
              </a:rPr>
              <a:t>Methods prescribed for arriving at ALP:</a:t>
            </a: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pPr marL="457200" indent="-457200">
              <a:buFont typeface="+mj-lt"/>
              <a:buAutoNum type="alphaLcPeriod"/>
            </a:pPr>
            <a:r>
              <a:rPr lang="en-IN" sz="2400" b="0" dirty="0">
                <a:solidFill>
                  <a:srgbClr val="000000"/>
                </a:solidFill>
                <a:effectLst/>
                <a:ea typeface="Calibri" panose="020F0502020204030204" pitchFamily="34" charset="0"/>
                <a:cs typeface="Times New Roman" panose="02020603050405020304" pitchFamily="18" charset="0"/>
              </a:rPr>
              <a:t>The comparable uncontrolled price method. </a:t>
            </a:r>
          </a:p>
          <a:p>
            <a:pPr marL="457200" indent="-457200">
              <a:buFont typeface="+mj-lt"/>
              <a:buAutoNum type="alphaLcPeriod"/>
            </a:pPr>
            <a:r>
              <a:rPr lang="en-IN" sz="2400" b="0" dirty="0">
                <a:solidFill>
                  <a:srgbClr val="000000"/>
                </a:solidFill>
                <a:effectLst/>
                <a:ea typeface="Calibri" panose="020F0502020204030204" pitchFamily="34" charset="0"/>
                <a:cs typeface="Times New Roman" panose="02020603050405020304" pitchFamily="18" charset="0"/>
              </a:rPr>
              <a:t>The resale price method. </a:t>
            </a:r>
          </a:p>
          <a:p>
            <a:pPr marL="457200" indent="-457200">
              <a:buFont typeface="+mj-lt"/>
              <a:buAutoNum type="alphaLcPeriod"/>
            </a:pPr>
            <a:r>
              <a:rPr lang="en-IN" sz="2400" b="0" dirty="0">
                <a:solidFill>
                  <a:srgbClr val="000000"/>
                </a:solidFill>
                <a:effectLst/>
                <a:ea typeface="Calibri" panose="020F0502020204030204" pitchFamily="34" charset="0"/>
                <a:cs typeface="Times New Roman" panose="02020603050405020304" pitchFamily="18" charset="0"/>
              </a:rPr>
              <a:t>The cost-plus method. </a:t>
            </a:r>
          </a:p>
          <a:p>
            <a:pPr marL="457200" indent="-457200">
              <a:buFont typeface="+mj-lt"/>
              <a:buAutoNum type="alphaLcPeriod"/>
            </a:pPr>
            <a:r>
              <a:rPr lang="en-IN" sz="2400" b="0" dirty="0">
                <a:solidFill>
                  <a:srgbClr val="000000"/>
                </a:solidFill>
                <a:effectLst/>
                <a:ea typeface="Calibri" panose="020F0502020204030204" pitchFamily="34" charset="0"/>
                <a:cs typeface="Times New Roman" panose="02020603050405020304" pitchFamily="18" charset="0"/>
              </a:rPr>
              <a:t>The transactional net margin method. </a:t>
            </a:r>
          </a:p>
          <a:p>
            <a:pPr marL="457200" indent="-457200">
              <a:buFont typeface="+mj-lt"/>
              <a:buAutoNum type="alphaLcPeriod"/>
            </a:pPr>
            <a:r>
              <a:rPr lang="en-IN" sz="2400" b="0" dirty="0">
                <a:solidFill>
                  <a:srgbClr val="000000"/>
                </a:solidFill>
                <a:effectLst/>
                <a:ea typeface="Calibri" panose="020F0502020204030204" pitchFamily="34" charset="0"/>
                <a:cs typeface="Times New Roman" panose="02020603050405020304" pitchFamily="18" charset="0"/>
              </a:rPr>
              <a:t>The transactional profit split method. </a:t>
            </a:r>
          </a:p>
          <a:p>
            <a:pPr marL="457200" indent="-457200">
              <a:buFont typeface="+mj-lt"/>
              <a:buAutoNum type="alphaLcPeriod"/>
            </a:pPr>
            <a:r>
              <a:rPr lang="en-IN" sz="2400" b="0" dirty="0">
                <a:solidFill>
                  <a:srgbClr val="FF0000"/>
                </a:solidFill>
                <a:effectLst/>
                <a:ea typeface="Calibri" panose="020F0502020204030204" pitchFamily="34" charset="0"/>
                <a:cs typeface="Times New Roman" panose="02020603050405020304" pitchFamily="18" charset="0"/>
              </a:rPr>
              <a:t>OTHER METHOD</a:t>
            </a: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pPr marL="0" indent="0">
              <a:buNone/>
            </a:pPr>
            <a:r>
              <a:rPr lang="en-IN" sz="2400" b="0" dirty="0">
                <a:solidFill>
                  <a:srgbClr val="000000"/>
                </a:solidFill>
                <a:effectLst/>
                <a:ea typeface="Calibri" panose="020F0502020204030204" pitchFamily="34" charset="0"/>
                <a:cs typeface="Times New Roman" panose="02020603050405020304" pitchFamily="18" charset="0"/>
              </a:rPr>
              <a:t>Which method to select as the Most Appropriate method???</a:t>
            </a: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a:p>
            <a:endParaRPr lang="en-IN" sz="2400" b="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53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MOST APPROPRIATE METHOD</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b="1" dirty="0">
                <a:solidFill>
                  <a:srgbClr val="000000"/>
                </a:solidFill>
                <a:effectLst/>
                <a:ea typeface="Calibri" panose="020F0502020204030204" pitchFamily="34" charset="0"/>
                <a:cs typeface="Times New Roman" panose="02020603050405020304" pitchFamily="18" charset="0"/>
              </a:rPr>
              <a:t>TP GUIDE PROVIDES:</a:t>
            </a:r>
          </a:p>
          <a:p>
            <a:pPr marL="0" indent="0">
              <a:buNone/>
            </a:pPr>
            <a:endParaRPr lang="en-IN" sz="2400" b="0" dirty="0">
              <a:solidFill>
                <a:srgbClr val="000000"/>
              </a:solidFill>
              <a:effectLst/>
              <a:ea typeface="Calibri" panose="020F0502020204030204" pitchFamily="34" charset="0"/>
              <a:cs typeface="Times New Roman" panose="02020603050405020304" pitchFamily="18" charset="0"/>
            </a:endParaRPr>
          </a:p>
          <a:p>
            <a:r>
              <a:rPr lang="en-IN" sz="2400" b="0" dirty="0">
                <a:solidFill>
                  <a:srgbClr val="000000"/>
                </a:solidFill>
                <a:effectLst/>
                <a:ea typeface="Calibri" panose="020F0502020204030204" pitchFamily="34" charset="0"/>
                <a:cs typeface="Times New Roman" panose="02020603050405020304" pitchFamily="18" charset="0"/>
              </a:rPr>
              <a:t>Preference for Transaction level comparison;</a:t>
            </a:r>
          </a:p>
          <a:p>
            <a:r>
              <a:rPr lang="en-IN" sz="2400" b="0" dirty="0">
                <a:solidFill>
                  <a:srgbClr val="000000"/>
                </a:solidFill>
                <a:effectLst/>
                <a:ea typeface="Calibri" panose="020F0502020204030204" pitchFamily="34" charset="0"/>
                <a:cs typeface="Times New Roman" panose="02020603050405020304" pitchFamily="18" charset="0"/>
              </a:rPr>
              <a:t>TNMM on a company wide basis to corroborate the analysis</a:t>
            </a:r>
          </a:p>
          <a:p>
            <a:r>
              <a:rPr lang="en-IN" sz="2400" b="0" dirty="0">
                <a:solidFill>
                  <a:srgbClr val="000000"/>
                </a:solidFill>
                <a:effectLst/>
                <a:ea typeface="Calibri" panose="020F0502020204030204" pitchFamily="34" charset="0"/>
                <a:cs typeface="Times New Roman" panose="02020603050405020304" pitchFamily="18" charset="0"/>
              </a:rPr>
              <a:t>How to benchmark Interlinked transaction??</a:t>
            </a:r>
          </a:p>
        </p:txBody>
      </p:sp>
    </p:spTree>
    <p:extLst>
      <p:ext uri="{BB962C8B-B14F-4D97-AF65-F5344CB8AC3E}">
        <p14:creationId xmlns:p14="http://schemas.microsoft.com/office/powerpoint/2010/main" val="1075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693" y="-1240961"/>
            <a:ext cx="18925335" cy="12585348"/>
          </a:xfrm>
          <a:custGeom>
            <a:avLst/>
            <a:gdLst/>
            <a:ahLst/>
            <a:cxnLst/>
            <a:rect l="l" t="t" r="r" b="b"/>
            <a:pathLst>
              <a:path w="18925335" h="12585348">
                <a:moveTo>
                  <a:pt x="0" y="0"/>
                </a:moveTo>
                <a:lnTo>
                  <a:pt x="18925335" y="0"/>
                </a:lnTo>
                <a:lnTo>
                  <a:pt x="18925335" y="12585348"/>
                </a:lnTo>
                <a:lnTo>
                  <a:pt x="0" y="12585348"/>
                </a:lnTo>
                <a:lnTo>
                  <a:pt x="0" y="0"/>
                </a:lnTo>
                <a:close/>
              </a:path>
            </a:pathLst>
          </a:custGeom>
          <a:blipFill>
            <a:blip r:embed="rId2">
              <a:alphaModFix amt="84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a:solidFill>
                  <a:srgbClr val="FFFFFF"/>
                </a:solidFill>
                <a:latin typeface="Proxima Nova Bold"/>
              </a:rPr>
              <a:t>TP Documentation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en-US" dirty="0"/>
          </a:p>
        </p:txBody>
      </p:sp>
      <p:graphicFrame>
        <p:nvGraphicFramePr>
          <p:cNvPr id="5" name="Diagram 4">
            <a:extLst>
              <a:ext uri="{FF2B5EF4-FFF2-40B4-BE49-F238E27FC236}">
                <a16:creationId xmlns:a16="http://schemas.microsoft.com/office/drawing/2014/main" id="{9831B63F-3873-7BA3-2E60-8F5A22E74F96}"/>
              </a:ext>
            </a:extLst>
          </p:cNvPr>
          <p:cNvGraphicFramePr/>
          <p:nvPr>
            <p:extLst>
              <p:ext uri="{D42A27DB-BD31-4B8C-83A1-F6EECF244321}">
                <p14:modId xmlns:p14="http://schemas.microsoft.com/office/powerpoint/2010/main" val="3781291533"/>
              </p:ext>
            </p:extLst>
          </p:nvPr>
        </p:nvGraphicFramePr>
        <p:xfrm>
          <a:off x="990600" y="1600200"/>
          <a:ext cx="12192000" cy="659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UAE TRANSFER PRICING (“TP”) RULES</a:t>
            </a:r>
            <a:endParaRPr lang="en-US" sz="3200" b="1" dirty="0">
              <a:solidFill>
                <a:schemeClr val="accent1"/>
              </a:solidFill>
              <a:latin typeface="Calibri (MS)" panose="020B0604020202020204" charset="0"/>
              <a:cs typeface="Calibri (MS)" panose="020B0604020202020204" charset="0"/>
            </a:endParaRPr>
          </a:p>
        </p:txBody>
      </p:sp>
    </p:spTree>
    <p:extLst>
      <p:ext uri="{BB962C8B-B14F-4D97-AF65-F5344CB8AC3E}">
        <p14:creationId xmlns:p14="http://schemas.microsoft.com/office/powerpoint/2010/main" val="251462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20</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ARTICLE 55-TP DOCUMENTATION</a:t>
            </a:r>
          </a:p>
        </p:txBody>
      </p:sp>
      <p:graphicFrame>
        <p:nvGraphicFramePr>
          <p:cNvPr id="3" name="Diagram 2">
            <a:extLst>
              <a:ext uri="{FF2B5EF4-FFF2-40B4-BE49-F238E27FC236}">
                <a16:creationId xmlns:a16="http://schemas.microsoft.com/office/drawing/2014/main" id="{718913D0-690E-7EB4-3A1B-C949B445DB31}"/>
              </a:ext>
            </a:extLst>
          </p:cNvPr>
          <p:cNvGraphicFramePr/>
          <p:nvPr>
            <p:extLst>
              <p:ext uri="{D42A27DB-BD31-4B8C-83A1-F6EECF244321}">
                <p14:modId xmlns:p14="http://schemas.microsoft.com/office/powerpoint/2010/main" val="2680961996"/>
              </p:ext>
            </p:extLst>
          </p:nvPr>
        </p:nvGraphicFramePr>
        <p:xfrm>
          <a:off x="1143000" y="2857500"/>
          <a:ext cx="11855448" cy="5557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1382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21</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KEY TAKEAWAYS FOR TAXABLE PERSONS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dirty="0">
                <a:solidFill>
                  <a:srgbClr val="000000"/>
                </a:solidFill>
                <a:effectLst/>
                <a:ea typeface="Calibri" panose="020F0502020204030204" pitchFamily="34" charset="0"/>
                <a:cs typeface="Times New Roman" panose="02020603050405020304" pitchFamily="18" charset="0"/>
              </a:rPr>
              <a:t>Certain transaction categories may not require documentation in the LF, but Controlled Transactions within these categories must still be conducted at arm's length.</a:t>
            </a:r>
          </a:p>
          <a:p>
            <a:r>
              <a:rPr lang="en-IN" sz="2400" dirty="0">
                <a:solidFill>
                  <a:srgbClr val="000000"/>
                </a:solidFill>
                <a:effectLst/>
                <a:ea typeface="Calibri" panose="020F0502020204030204" pitchFamily="34" charset="0"/>
                <a:cs typeface="Times New Roman" panose="02020603050405020304" pitchFamily="18" charset="0"/>
              </a:rPr>
              <a:t>Taxable Persons should maintain appropriate supporting documents to demonstrate the arm's length nature of Controlled Transactions, even if they do not meet the prescribed thresholds/conditions for transfer pricing (TP) documentation.</a:t>
            </a:r>
          </a:p>
          <a:p>
            <a:r>
              <a:rPr lang="en-IN" sz="2400" dirty="0">
                <a:solidFill>
                  <a:srgbClr val="000000"/>
                </a:solidFill>
                <a:effectLst/>
                <a:ea typeface="Calibri" panose="020F0502020204030204" pitchFamily="34" charset="0"/>
                <a:cs typeface="Times New Roman" panose="02020603050405020304" pitchFamily="18" charset="0"/>
              </a:rPr>
              <a:t>The Federal Tax Authority (FTA) can request additional supporting documentation to validate the arm's length nature of Controlled Transactions. This information may include details related to TP methods and any other data deemed necessary by the FTA.</a:t>
            </a:r>
          </a:p>
          <a:p>
            <a:r>
              <a:rPr lang="en-IN" sz="2400" dirty="0">
                <a:solidFill>
                  <a:srgbClr val="000000"/>
                </a:solidFill>
                <a:effectLst/>
                <a:ea typeface="Calibri" panose="020F0502020204030204" pitchFamily="34" charset="0"/>
                <a:cs typeface="Times New Roman" panose="02020603050405020304" pitchFamily="18" charset="0"/>
              </a:rPr>
              <a:t>The FTA expects that documentation should be in place either at the time of the Controlled Transaction or, at the latest, when Taxable Persons submit their Tax Return for the relevant tax period.</a:t>
            </a:r>
          </a:p>
          <a:p>
            <a:endParaRPr lang="en-IN" sz="24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180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22</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KEY AREAS-TP GUIDE</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dirty="0">
                <a:solidFill>
                  <a:srgbClr val="000000"/>
                </a:solidFill>
                <a:effectLst/>
                <a:ea typeface="Calibri" panose="020F0502020204030204" pitchFamily="34" charset="0"/>
                <a:cs typeface="Times New Roman" panose="02020603050405020304" pitchFamily="18" charset="0"/>
              </a:rPr>
              <a:t>Financial transactions – Intra group loans, Cash Pooling, </a:t>
            </a:r>
          </a:p>
          <a:p>
            <a:r>
              <a:rPr lang="en-IN" sz="2400" dirty="0">
                <a:solidFill>
                  <a:srgbClr val="000000"/>
                </a:solidFill>
                <a:effectLst/>
                <a:ea typeface="Calibri" panose="020F0502020204030204" pitchFamily="34" charset="0"/>
                <a:cs typeface="Times New Roman" panose="02020603050405020304" pitchFamily="18" charset="0"/>
              </a:rPr>
              <a:t>Outstanding receivables</a:t>
            </a:r>
          </a:p>
          <a:p>
            <a:r>
              <a:rPr lang="en-IN" sz="2400" dirty="0">
                <a:solidFill>
                  <a:srgbClr val="000000"/>
                </a:solidFill>
                <a:effectLst/>
                <a:ea typeface="Calibri" panose="020F0502020204030204" pitchFamily="34" charset="0"/>
                <a:cs typeface="Times New Roman" panose="02020603050405020304" pitchFamily="18" charset="0"/>
              </a:rPr>
              <a:t>Intra-group services –Benefit test</a:t>
            </a:r>
          </a:p>
          <a:p>
            <a:r>
              <a:rPr lang="en-IN" sz="2400" dirty="0">
                <a:solidFill>
                  <a:srgbClr val="000000"/>
                </a:solidFill>
                <a:effectLst/>
                <a:ea typeface="Calibri" panose="020F0502020204030204" pitchFamily="34" charset="0"/>
                <a:cs typeface="Times New Roman" panose="02020603050405020304" pitchFamily="18" charset="0"/>
              </a:rPr>
              <a:t>Intangibles </a:t>
            </a:r>
          </a:p>
          <a:p>
            <a:r>
              <a:rPr lang="en-IN" sz="2400" dirty="0">
                <a:solidFill>
                  <a:srgbClr val="000000"/>
                </a:solidFill>
                <a:effectLst/>
                <a:ea typeface="Calibri" panose="020F0502020204030204" pitchFamily="34" charset="0"/>
                <a:cs typeface="Times New Roman" panose="02020603050405020304" pitchFamily="18" charset="0"/>
              </a:rPr>
              <a:t>Business restructuring </a:t>
            </a:r>
          </a:p>
        </p:txBody>
      </p:sp>
    </p:spTree>
    <p:extLst>
      <p:ext uri="{BB962C8B-B14F-4D97-AF65-F5344CB8AC3E}">
        <p14:creationId xmlns:p14="http://schemas.microsoft.com/office/powerpoint/2010/main" val="408324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23</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TP AUDIT</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dirty="0">
                <a:solidFill>
                  <a:srgbClr val="000000"/>
                </a:solidFill>
                <a:effectLst/>
                <a:ea typeface="Calibri" panose="020F0502020204030204" pitchFamily="34" charset="0"/>
                <a:cs typeface="Times New Roman" panose="02020603050405020304" pitchFamily="18" charset="0"/>
              </a:rPr>
              <a:t>The Guide provides the following points in relation to the TP audit and risk assessment. </a:t>
            </a:r>
          </a:p>
          <a:p>
            <a:pPr marL="0" indent="0">
              <a:buNone/>
            </a:pPr>
            <a:endParaRPr lang="en-IN" sz="2400" dirty="0">
              <a:solidFill>
                <a:srgbClr val="000000"/>
              </a:solidFill>
              <a:effectLst/>
              <a:ea typeface="Calibri" panose="020F0502020204030204" pitchFamily="34" charset="0"/>
              <a:cs typeface="Times New Roman" panose="02020603050405020304" pitchFamily="18" charset="0"/>
            </a:endParaRPr>
          </a:p>
          <a:p>
            <a:r>
              <a:rPr lang="en-IN" sz="2400" dirty="0">
                <a:solidFill>
                  <a:srgbClr val="000000"/>
                </a:solidFill>
                <a:effectLst/>
                <a:ea typeface="Calibri" panose="020F0502020204030204" pitchFamily="34" charset="0"/>
                <a:cs typeface="Times New Roman" panose="02020603050405020304" pitchFamily="18" charset="0"/>
              </a:rPr>
              <a:t>Burden of proof </a:t>
            </a:r>
          </a:p>
          <a:p>
            <a:r>
              <a:rPr lang="en-IN" sz="2400" dirty="0">
                <a:solidFill>
                  <a:srgbClr val="000000"/>
                </a:solidFill>
                <a:effectLst/>
                <a:ea typeface="Calibri" panose="020F0502020204030204" pitchFamily="34" charset="0"/>
                <a:cs typeface="Times New Roman" panose="02020603050405020304" pitchFamily="18" charset="0"/>
              </a:rPr>
              <a:t>TP adjustments </a:t>
            </a:r>
          </a:p>
          <a:p>
            <a:r>
              <a:rPr lang="en-IN" sz="2400" dirty="0">
                <a:solidFill>
                  <a:srgbClr val="000000"/>
                </a:solidFill>
                <a:effectLst/>
                <a:ea typeface="Calibri" panose="020F0502020204030204" pitchFamily="34" charset="0"/>
                <a:cs typeface="Times New Roman" panose="02020603050405020304" pitchFamily="18" charset="0"/>
              </a:rPr>
              <a:t>Non-recognition </a:t>
            </a:r>
          </a:p>
        </p:txBody>
      </p:sp>
    </p:spTree>
    <p:extLst>
      <p:ext uri="{BB962C8B-B14F-4D97-AF65-F5344CB8AC3E}">
        <p14:creationId xmlns:p14="http://schemas.microsoft.com/office/powerpoint/2010/main" val="3517025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8864" y="-1334358"/>
            <a:ext cx="19272373" cy="12840219"/>
          </a:xfrm>
          <a:custGeom>
            <a:avLst/>
            <a:gdLst/>
            <a:ahLst/>
            <a:cxnLst/>
            <a:rect l="l" t="t" r="r" b="b"/>
            <a:pathLst>
              <a:path w="19272373" h="12840219">
                <a:moveTo>
                  <a:pt x="0" y="0"/>
                </a:moveTo>
                <a:lnTo>
                  <a:pt x="19272373" y="0"/>
                </a:lnTo>
                <a:lnTo>
                  <a:pt x="19272373" y="12840218"/>
                </a:lnTo>
                <a:lnTo>
                  <a:pt x="0" y="12840218"/>
                </a:lnTo>
                <a:lnTo>
                  <a:pt x="0" y="0"/>
                </a:lnTo>
                <a:close/>
              </a:path>
            </a:pathLst>
          </a:custGeom>
          <a:blipFill>
            <a:blip r:embed="rId2">
              <a:alphaModFix amt="85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a:solidFill>
                  <a:srgbClr val="FFFFFF"/>
                </a:solidFill>
                <a:latin typeface="Proxima Nova Bold"/>
              </a:rPr>
              <a:t>Key Action Points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25</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TP POLICY-ONE STEP AHEAD</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17348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b="1" dirty="0">
                <a:solidFill>
                  <a:srgbClr val="000000"/>
                </a:solidFill>
                <a:effectLst/>
                <a:ea typeface="Calibri" panose="020F0502020204030204" pitchFamily="34" charset="0"/>
                <a:cs typeface="Times New Roman" panose="02020603050405020304" pitchFamily="18" charset="0"/>
              </a:rPr>
              <a:t>TP Policy is a document that </a:t>
            </a:r>
          </a:p>
          <a:p>
            <a:pPr marL="0" indent="0">
              <a:buNone/>
            </a:pPr>
            <a:endParaRPr lang="en-IN" sz="2400" dirty="0">
              <a:solidFill>
                <a:srgbClr val="000000"/>
              </a:solidFill>
              <a:effectLst/>
              <a:ea typeface="Calibri" panose="020F0502020204030204" pitchFamily="34" charset="0"/>
              <a:cs typeface="Times New Roman" panose="02020603050405020304" pitchFamily="18" charset="0"/>
            </a:endParaRPr>
          </a:p>
          <a:p>
            <a:r>
              <a:rPr lang="en-IN" sz="2400" dirty="0">
                <a:solidFill>
                  <a:srgbClr val="000000"/>
                </a:solidFill>
                <a:effectLst/>
                <a:ea typeface="Calibri" panose="020F0502020204030204" pitchFamily="34" charset="0"/>
                <a:cs typeface="Times New Roman" panose="02020603050405020304" pitchFamily="18" charset="0"/>
              </a:rPr>
              <a:t>Analyses  the transfer pricing arrangements, such as risk and functional analyses, prices, and terms and conditions</a:t>
            </a:r>
          </a:p>
          <a:p>
            <a:pPr marL="0" indent="0">
              <a:buNone/>
            </a:pPr>
            <a:endParaRPr lang="en-IN" sz="2400" dirty="0">
              <a:solidFill>
                <a:srgbClr val="000000"/>
              </a:solidFill>
              <a:effectLst/>
              <a:ea typeface="Calibri" panose="020F0502020204030204" pitchFamily="34" charset="0"/>
              <a:cs typeface="Times New Roman" panose="02020603050405020304" pitchFamily="18" charset="0"/>
            </a:endParaRPr>
          </a:p>
          <a:p>
            <a:r>
              <a:rPr lang="en-IN" sz="2400" dirty="0">
                <a:solidFill>
                  <a:srgbClr val="000000"/>
                </a:solidFill>
                <a:effectLst/>
                <a:ea typeface="Calibri" panose="020F0502020204030204" pitchFamily="34" charset="0"/>
                <a:cs typeface="Times New Roman" panose="02020603050405020304" pitchFamily="18" charset="0"/>
              </a:rPr>
              <a:t>Determines in advance whether the inter company transactions meets the arm’s length principle and if not then what it the arm’s length standard</a:t>
            </a:r>
          </a:p>
          <a:p>
            <a:pPr marL="0" indent="0">
              <a:buNone/>
            </a:pPr>
            <a:endParaRPr lang="en-IN" sz="2400" dirty="0">
              <a:solidFill>
                <a:srgbClr val="000000"/>
              </a:solidFill>
              <a:effectLst/>
              <a:ea typeface="Calibri" panose="020F0502020204030204" pitchFamily="34" charset="0"/>
              <a:cs typeface="Times New Roman" panose="02020603050405020304" pitchFamily="18" charset="0"/>
            </a:endParaRPr>
          </a:p>
        </p:txBody>
      </p:sp>
      <p:pic>
        <p:nvPicPr>
          <p:cNvPr id="3" name="Picture 2" descr="Policy Briefs">
            <a:extLst>
              <a:ext uri="{FF2B5EF4-FFF2-40B4-BE49-F238E27FC236}">
                <a16:creationId xmlns:a16="http://schemas.microsoft.com/office/drawing/2014/main" id="{AAD27348-91B6-F524-86AF-E4CA0D402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699335"/>
            <a:ext cx="6019800" cy="834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9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5">
            <a:extLst>
              <a:ext uri="{FF2B5EF4-FFF2-40B4-BE49-F238E27FC236}">
                <a16:creationId xmlns:a16="http://schemas.microsoft.com/office/drawing/2014/main" id="{B03A90ED-2054-44AE-6079-B016FE28C727}"/>
              </a:ext>
            </a:extLst>
          </p:cNvPr>
          <p:cNvSpPr txBox="1"/>
          <p:nvPr/>
        </p:nvSpPr>
        <p:spPr>
          <a:xfrm>
            <a:off x="914400" y="7810500"/>
            <a:ext cx="16383000" cy="762388"/>
          </a:xfrm>
          <a:prstGeom prst="rect">
            <a:avLst/>
          </a:prstGeom>
        </p:spPr>
        <p:txBody>
          <a:bodyPr wrap="square" lIns="0" tIns="0" rIns="0" bIns="0" rtlCol="0" anchor="t">
            <a:spAutoFit/>
          </a:bodyPr>
          <a:lstStyle/>
          <a:p>
            <a:pPr algn="ctr">
              <a:lnSpc>
                <a:spcPts val="6750"/>
              </a:lnSpc>
            </a:pPr>
            <a:r>
              <a:rPr lang="en-US" sz="3200" b="1" dirty="0">
                <a:solidFill>
                  <a:schemeClr val="accent1"/>
                </a:solidFill>
                <a:latin typeface="Calibri (MS)" panose="020B0604020202020204" charset="0"/>
                <a:cs typeface="Calibri (MS)" panose="020B0604020202020204" charset="0"/>
              </a:rPr>
              <a:t>Poll Time</a:t>
            </a:r>
          </a:p>
        </p:txBody>
      </p:sp>
      <p:sp>
        <p:nvSpPr>
          <p:cNvPr id="2" name="Freeform 4">
            <a:extLst>
              <a:ext uri="{FF2B5EF4-FFF2-40B4-BE49-F238E27FC236}">
                <a16:creationId xmlns:a16="http://schemas.microsoft.com/office/drawing/2014/main" id="{D022942C-6830-090B-00D7-8033E7B96CDF}"/>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3"/>
            <a:stretch>
              <a:fillRect/>
            </a:stretch>
          </a:blipFill>
        </p:spPr>
        <p:txBody>
          <a:bodyPr/>
          <a:lstStyle/>
          <a:p>
            <a:endParaRPr lang="en-GB" dirty="0"/>
          </a:p>
        </p:txBody>
      </p:sp>
      <p:sp>
        <p:nvSpPr>
          <p:cNvPr id="23" name="Slide Number Placeholder 8">
            <a:extLst>
              <a:ext uri="{FF2B5EF4-FFF2-40B4-BE49-F238E27FC236}">
                <a16:creationId xmlns:a16="http://schemas.microsoft.com/office/drawing/2014/main" id="{39F97B35-3109-733D-B3D5-000575B16417}"/>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1812870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u="sng" dirty="0">
                <a:solidFill>
                  <a:schemeClr val="accent1"/>
                </a:solidFill>
                <a:latin typeface="Calibri (MS)" panose="020B0604020202020204" charset="0"/>
                <a:cs typeface="Calibri (MS)" panose="020B0604020202020204" charset="0"/>
              </a:rPr>
              <a:t>KEY ACTION POINTS FOR TAXABLE PERSONS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dirty="0">
                <a:solidFill>
                  <a:srgbClr val="000000"/>
                </a:solidFill>
                <a:effectLst/>
                <a:ea typeface="Calibri" panose="020F0502020204030204" pitchFamily="34" charset="0"/>
                <a:cs typeface="Times New Roman" panose="02020603050405020304" pitchFamily="18" charset="0"/>
              </a:rPr>
              <a:t>Revisit existing TP policies and take appropriate steps to align them with the arm’s length principle;</a:t>
            </a:r>
          </a:p>
          <a:p>
            <a:endParaRPr lang="en-IN" sz="2400" dirty="0">
              <a:solidFill>
                <a:srgbClr val="000000"/>
              </a:solidFill>
              <a:effectLst/>
              <a:ea typeface="Calibri" panose="020F0502020204030204" pitchFamily="34" charset="0"/>
              <a:cs typeface="Times New Roman" panose="02020603050405020304" pitchFamily="18" charset="0"/>
            </a:endParaRPr>
          </a:p>
          <a:p>
            <a:r>
              <a:rPr lang="en-IN" sz="2400" dirty="0">
                <a:solidFill>
                  <a:srgbClr val="000000"/>
                </a:solidFill>
                <a:effectLst/>
                <a:ea typeface="Calibri" panose="020F0502020204030204" pitchFamily="34" charset="0"/>
                <a:cs typeface="Times New Roman" panose="02020603050405020304" pitchFamily="18" charset="0"/>
              </a:rPr>
              <a:t>In cases where Taxable Persons do not have a TP policy for the Controlled Transactions, it is imperative to undertake analysis to put in place an appropriate TP policy. </a:t>
            </a:r>
          </a:p>
          <a:p>
            <a:endParaRPr lang="en-IN" sz="2400" dirty="0">
              <a:solidFill>
                <a:srgbClr val="000000"/>
              </a:solidFill>
              <a:effectLst/>
              <a:ea typeface="Calibri" panose="020F0502020204030204" pitchFamily="34" charset="0"/>
              <a:cs typeface="Times New Roman" panose="02020603050405020304" pitchFamily="18" charset="0"/>
            </a:endParaRPr>
          </a:p>
          <a:p>
            <a:r>
              <a:rPr lang="en-IN" sz="2400" dirty="0">
                <a:solidFill>
                  <a:srgbClr val="000000"/>
                </a:solidFill>
                <a:ea typeface="Calibri" panose="020F0502020204030204" pitchFamily="34" charset="0"/>
                <a:cs typeface="Times New Roman" panose="02020603050405020304" pitchFamily="18" charset="0"/>
              </a:rPr>
              <a:t>Taxable Persons </a:t>
            </a:r>
            <a:r>
              <a:rPr lang="en-IN" sz="2400" dirty="0">
                <a:solidFill>
                  <a:srgbClr val="000000"/>
                </a:solidFill>
                <a:effectLst/>
                <a:ea typeface="Calibri" panose="020F0502020204030204" pitchFamily="34" charset="0"/>
                <a:cs typeface="Times New Roman" panose="02020603050405020304" pitchFamily="18" charset="0"/>
              </a:rPr>
              <a:t>must put in place the mechanism to prepare and maintain comprehensive TP documentation, backed by additional supporting information to demonstrate the arm’s length nature of the Controlled Transactions. </a:t>
            </a:r>
          </a:p>
          <a:p>
            <a:endParaRPr lang="en-IN" sz="24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48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28</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u="sng" dirty="0">
                <a:solidFill>
                  <a:schemeClr val="accent1"/>
                </a:solidFill>
                <a:latin typeface="Calibri (MS)" panose="020B0604020202020204" charset="0"/>
                <a:cs typeface="Calibri (MS)" panose="020B0604020202020204" charset="0"/>
              </a:rPr>
              <a:t>KEY ACTION POINTS FOR TAXABLE PERSONS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4554200" cy="6019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400" dirty="0">
                <a:solidFill>
                  <a:srgbClr val="000000"/>
                </a:solidFill>
                <a:effectLst/>
                <a:ea typeface="Calibri" panose="020F0502020204030204" pitchFamily="34" charset="0"/>
                <a:cs typeface="Times New Roman" panose="02020603050405020304" pitchFamily="18" charset="0"/>
              </a:rPr>
              <a:t>We suggest Taxable Persons to start the groundwork for implementation of transfer pricing</a:t>
            </a:r>
          </a:p>
          <a:p>
            <a:pPr marL="0" indent="0">
              <a:buNone/>
            </a:pPr>
            <a:endParaRPr lang="en-IN" sz="2400" dirty="0">
              <a:solidFill>
                <a:srgbClr val="000000"/>
              </a:solidFill>
              <a:ea typeface="Calibri" panose="020F0502020204030204" pitchFamily="34" charset="0"/>
              <a:cs typeface="Times New Roman" panose="02020603050405020304" pitchFamily="18" charset="0"/>
            </a:endParaRPr>
          </a:p>
          <a:p>
            <a:r>
              <a:rPr lang="en-IN" sz="2400" dirty="0">
                <a:solidFill>
                  <a:srgbClr val="000000"/>
                </a:solidFill>
                <a:effectLst/>
                <a:ea typeface="Calibri" panose="020F0502020204030204" pitchFamily="34" charset="0"/>
                <a:cs typeface="Times New Roman" panose="02020603050405020304" pitchFamily="18" charset="0"/>
              </a:rPr>
              <a:t>Review the inter company arrangements;</a:t>
            </a:r>
          </a:p>
          <a:p>
            <a:r>
              <a:rPr lang="en-IN" sz="2400" dirty="0">
                <a:solidFill>
                  <a:srgbClr val="000000"/>
                </a:solidFill>
                <a:effectLst/>
                <a:ea typeface="Calibri" panose="020F0502020204030204" pitchFamily="34" charset="0"/>
                <a:cs typeface="Times New Roman" panose="02020603050405020304" pitchFamily="18" charset="0"/>
              </a:rPr>
              <a:t>Determine the related parties and connected persons;</a:t>
            </a:r>
          </a:p>
          <a:p>
            <a:r>
              <a:rPr lang="en-IN" sz="2400" dirty="0">
                <a:solidFill>
                  <a:srgbClr val="000000"/>
                </a:solidFill>
                <a:effectLst/>
                <a:ea typeface="Calibri" panose="020F0502020204030204" pitchFamily="34" charset="0"/>
                <a:cs typeface="Times New Roman" panose="02020603050405020304" pitchFamily="18" charset="0"/>
              </a:rPr>
              <a:t>Determine the transactions to which transfer pricing will apply;</a:t>
            </a:r>
          </a:p>
          <a:p>
            <a:r>
              <a:rPr lang="en-IN" sz="2400" dirty="0">
                <a:solidFill>
                  <a:srgbClr val="000000"/>
                </a:solidFill>
                <a:effectLst/>
                <a:ea typeface="Calibri" panose="020F0502020204030204" pitchFamily="34" charset="0"/>
                <a:cs typeface="Times New Roman" panose="02020603050405020304" pitchFamily="18" charset="0"/>
              </a:rPr>
              <a:t>Prepare transfer pricing policy to ensure the inter company transactions will meet the arm’s length standard</a:t>
            </a:r>
          </a:p>
          <a:p>
            <a:endParaRPr lang="en-IN" sz="2400" dirty="0">
              <a:solidFill>
                <a:srgbClr val="000000"/>
              </a:solidFill>
              <a:effectLst/>
              <a:ea typeface="Calibri" panose="020F0502020204030204" pitchFamily="34" charset="0"/>
              <a:cs typeface="Times New Roman" panose="02020603050405020304" pitchFamily="18" charset="0"/>
            </a:endParaRPr>
          </a:p>
          <a:p>
            <a:endParaRPr lang="en-IN" sz="24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85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873" y="-922879"/>
            <a:ext cx="18666051" cy="12109601"/>
          </a:xfrm>
          <a:custGeom>
            <a:avLst/>
            <a:gdLst/>
            <a:ahLst/>
            <a:cxnLst/>
            <a:rect l="l" t="t" r="r" b="b"/>
            <a:pathLst>
              <a:path w="18666051" h="12109601">
                <a:moveTo>
                  <a:pt x="0" y="0"/>
                </a:moveTo>
                <a:lnTo>
                  <a:pt x="18666051" y="0"/>
                </a:lnTo>
                <a:lnTo>
                  <a:pt x="18666051" y="12109601"/>
                </a:lnTo>
                <a:lnTo>
                  <a:pt x="0" y="12109601"/>
                </a:lnTo>
                <a:lnTo>
                  <a:pt x="0" y="0"/>
                </a:lnTo>
                <a:close/>
              </a:path>
            </a:pathLst>
          </a:custGeom>
          <a:blipFill>
            <a:blip r:embed="rId2">
              <a:alphaModFix amt="93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a:solidFill>
                  <a:srgbClr val="FFFFFF"/>
                </a:solidFill>
                <a:latin typeface="Proxima Nova Bold"/>
              </a:rPr>
              <a:t>Q&amp;A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89447"/>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UAE TRANSFER PRICING (“TP”) RULES</a:t>
            </a:r>
            <a:endParaRPr lang="en-US" sz="3200" b="1" dirty="0">
              <a:solidFill>
                <a:schemeClr val="accent1"/>
              </a:solidFill>
              <a:latin typeface="Calibri (MS)" panose="020B0604020202020204" charset="0"/>
              <a:cs typeface="Calibri (MS)" panose="020B0604020202020204" charset="0"/>
            </a:endParaRP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lgn="just"/>
            <a:r>
              <a:rPr lang="en-US" sz="2400" dirty="0"/>
              <a:t>The CT Law includes TP rules that apply to UAE businesses with respect to related party and connected persons transactions.</a:t>
            </a:r>
          </a:p>
          <a:p>
            <a:pPr marL="0" indent="0" algn="just">
              <a:buNone/>
            </a:pPr>
            <a:endParaRPr lang="en-US" sz="2400" dirty="0"/>
          </a:p>
          <a:p>
            <a:pPr marL="265113" indent="-265113" algn="just"/>
            <a:r>
              <a:rPr lang="en-US" sz="2400" dirty="0"/>
              <a:t>The Law considers a transaction or arrangement with a related party or connected person to have met the arm’s-length principle if the outcome of such transaction is consistent with the outcome that would have been realized if the parties to the same transaction were not related or otherwise connected.</a:t>
            </a:r>
            <a:endParaRPr lang="en-IN" sz="2400" dirty="0"/>
          </a:p>
        </p:txBody>
      </p:sp>
    </p:spTree>
    <p:extLst>
      <p:ext uri="{BB962C8B-B14F-4D97-AF65-F5344CB8AC3E}">
        <p14:creationId xmlns:p14="http://schemas.microsoft.com/office/powerpoint/2010/main" val="351766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u="sng"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TP ARTICLES IN THE</a:t>
            </a:r>
            <a:r>
              <a:rPr lang="en-US" sz="3200" b="1" u="sng" dirty="0">
                <a:solidFill>
                  <a:schemeClr val="accent1"/>
                </a:solidFill>
                <a:latin typeface="Calibri (MS)" panose="020B0604020202020204" charset="0"/>
                <a:cs typeface="Calibri (MS)" panose="020B0604020202020204" charset="0"/>
              </a:rPr>
              <a:t> LAW</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IN" sz="2400" b="0" dirty="0">
                <a:solidFill>
                  <a:srgbClr val="000000"/>
                </a:solidFill>
                <a:effectLst/>
                <a:ea typeface="Calibri" panose="020F0502020204030204" pitchFamily="34" charset="0"/>
                <a:cs typeface="Times New Roman" panose="02020603050405020304" pitchFamily="18" charset="0"/>
              </a:rPr>
              <a:t>Article 1 - Definitions </a:t>
            </a:r>
          </a:p>
          <a:p>
            <a:pPr marL="285750" indent="-285750">
              <a:buFont typeface="Arial" panose="020B0604020202020204" pitchFamily="34" charset="0"/>
              <a:buChar char="•"/>
            </a:pPr>
            <a:r>
              <a:rPr lang="en-IN" sz="2400" b="0" dirty="0">
                <a:solidFill>
                  <a:srgbClr val="000000"/>
                </a:solidFill>
                <a:effectLst/>
                <a:ea typeface="Calibri" panose="020F0502020204030204" pitchFamily="34" charset="0"/>
                <a:cs typeface="Times New Roman" panose="02020603050405020304" pitchFamily="18" charset="0"/>
              </a:rPr>
              <a:t>Article 34 – Arm’s Length Principle</a:t>
            </a:r>
            <a:endParaRPr lang="en-IN" sz="2400" b="0" dirty="0">
              <a:solidFill>
                <a:srgbClr val="000000"/>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N" sz="2400" b="0" dirty="0">
                <a:solidFill>
                  <a:srgbClr val="000000"/>
                </a:solidFill>
                <a:effectLst/>
                <a:ea typeface="Calibri" panose="020F0502020204030204" pitchFamily="34" charset="0"/>
                <a:cs typeface="Times New Roman" panose="02020603050405020304" pitchFamily="18" charset="0"/>
              </a:rPr>
              <a:t>Article 35 – Related Parties and Control</a:t>
            </a:r>
          </a:p>
          <a:p>
            <a:pPr marL="285750" indent="-285750">
              <a:buFont typeface="Arial" panose="020B0604020202020204" pitchFamily="34" charset="0"/>
              <a:buChar char="•"/>
            </a:pPr>
            <a:r>
              <a:rPr lang="en-IN" sz="2400" b="0" dirty="0">
                <a:solidFill>
                  <a:srgbClr val="000000"/>
                </a:solidFill>
                <a:effectLst/>
                <a:ea typeface="Calibri" panose="020F0502020204030204" pitchFamily="34" charset="0"/>
                <a:cs typeface="Times New Roman" panose="02020603050405020304" pitchFamily="18" charset="0"/>
              </a:rPr>
              <a:t>Article 36 – Payments to Connected Persons</a:t>
            </a:r>
            <a:endParaRPr lang="en-IN" sz="2400" b="0" dirty="0">
              <a:solidFill>
                <a:srgbClr val="000000"/>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N" sz="2400" b="0" dirty="0">
                <a:solidFill>
                  <a:srgbClr val="000000"/>
                </a:solidFill>
                <a:effectLst/>
                <a:ea typeface="Calibri" panose="020F0502020204030204" pitchFamily="34" charset="0"/>
                <a:cs typeface="Times New Roman" panose="02020603050405020304" pitchFamily="18" charset="0"/>
              </a:rPr>
              <a:t>Article 55 – Transfer Pricing Documentation</a:t>
            </a:r>
            <a:endParaRPr lang="en-IN" sz="2400" b="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IN" sz="2400" dirty="0"/>
          </a:p>
        </p:txBody>
      </p:sp>
    </p:spTree>
    <p:extLst>
      <p:ext uri="{BB962C8B-B14F-4D97-AF65-F5344CB8AC3E}">
        <p14:creationId xmlns:p14="http://schemas.microsoft.com/office/powerpoint/2010/main" val="247854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6482" y="-2429313"/>
            <a:ext cx="20189214" cy="13122989"/>
          </a:xfrm>
          <a:custGeom>
            <a:avLst/>
            <a:gdLst/>
            <a:ahLst/>
            <a:cxnLst/>
            <a:rect l="l" t="t" r="r" b="b"/>
            <a:pathLst>
              <a:path w="20189214" h="13122989">
                <a:moveTo>
                  <a:pt x="0" y="0"/>
                </a:moveTo>
                <a:lnTo>
                  <a:pt x="20189214" y="0"/>
                </a:lnTo>
                <a:lnTo>
                  <a:pt x="20189214" y="13122989"/>
                </a:lnTo>
                <a:lnTo>
                  <a:pt x="0" y="13122989"/>
                </a:lnTo>
                <a:lnTo>
                  <a:pt x="0" y="0"/>
                </a:lnTo>
                <a:close/>
              </a:path>
            </a:pathLst>
          </a:custGeom>
          <a:blipFill>
            <a:blip r:embed="rId2">
              <a:alphaModFix amt="80000"/>
            </a:blip>
            <a:stretch>
              <a:fillRect/>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dirty="0">
                <a:solidFill>
                  <a:srgbClr val="FFFFFF"/>
                </a:solidFill>
                <a:latin typeface="Proxima Nova Bold"/>
              </a:rPr>
              <a:t>Arm’s Length Principle</a:t>
            </a:r>
          </a:p>
        </p:txBody>
      </p:sp>
      <p:sp>
        <p:nvSpPr>
          <p:cNvPr id="7" name="TextBox 7"/>
          <p:cNvSpPr txBox="1"/>
          <p:nvPr/>
        </p:nvSpPr>
        <p:spPr>
          <a:xfrm>
            <a:off x="1028700" y="9697515"/>
            <a:ext cx="7544977" cy="371475"/>
          </a:xfrm>
          <a:prstGeom prst="rect">
            <a:avLst/>
          </a:prstGeom>
        </p:spPr>
        <p:txBody>
          <a:bodyPr lIns="0" tIns="0" rIns="0" bIns="0" rtlCol="0" anchor="t">
            <a:spAutoFit/>
          </a:bodyPr>
          <a:lstStyle/>
          <a:p>
            <a:pPr algn="just">
              <a:lnSpc>
                <a:spcPts val="3000"/>
              </a:lnSpc>
            </a:pPr>
            <a:r>
              <a:rPr lang="en-US" sz="2000" spc="-26" dirty="0">
                <a:solidFill>
                  <a:srgbClr val="1768AB"/>
                </a:solidFill>
                <a:latin typeface="Proxima Nova"/>
              </a:rPr>
              <a:t>© 2023 KPI</a:t>
            </a:r>
          </a:p>
        </p:txBody>
      </p:sp>
      <p:sp>
        <p:nvSpPr>
          <p:cNvPr id="8" name="Freeform 8"/>
          <p:cNvSpPr/>
          <p:nvPr/>
        </p:nvSpPr>
        <p:spPr>
          <a:xfrm>
            <a:off x="15691579" y="9391650"/>
            <a:ext cx="1785272" cy="683358"/>
          </a:xfrm>
          <a:custGeom>
            <a:avLst/>
            <a:gdLst/>
            <a:ahLst/>
            <a:cxnLst/>
            <a:rect l="l" t="t" r="r" b="b"/>
            <a:pathLst>
              <a:path w="1785272" h="683358">
                <a:moveTo>
                  <a:pt x="0" y="0"/>
                </a:moveTo>
                <a:lnTo>
                  <a:pt x="1785271" y="0"/>
                </a:lnTo>
                <a:lnTo>
                  <a:pt x="1785271" y="683358"/>
                </a:lnTo>
                <a:lnTo>
                  <a:pt x="0" y="683358"/>
                </a:lnTo>
                <a:lnTo>
                  <a:pt x="0" y="0"/>
                </a:lnTo>
                <a:close/>
              </a:path>
            </a:pathLst>
          </a:custGeom>
          <a:blipFill>
            <a:blip r:embed="rId3"/>
            <a:stretch>
              <a:fillRect/>
            </a:stretch>
          </a:blipFill>
        </p:spPr>
        <p:txBody>
          <a:bodyPr/>
          <a:lstStyle/>
          <a:p>
            <a:endParaRPr lang="en-A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wrap="square" lIns="0" tIns="0" rIns="0" bIns="0" rtlCol="0" anchor="t">
            <a:spAutoFit/>
          </a:bodyPr>
          <a:lstStyle/>
          <a:p>
            <a:pPr algn="just">
              <a:lnSpc>
                <a:spcPts val="6750"/>
              </a:lnSpc>
            </a:pPr>
            <a:r>
              <a:rPr lang="en-US" sz="3200" b="1" u="sng" dirty="0">
                <a:solidFill>
                  <a:schemeClr val="accent1"/>
                </a:solidFill>
                <a:latin typeface="Calibri (MS)" panose="020B0604020202020204" charset="0"/>
                <a:cs typeface="Calibri (MS)" panose="020B0604020202020204" charset="0"/>
              </a:rPr>
              <a:t>34- ARM’S LENGTH PRINCIPLE</a:t>
            </a:r>
          </a:p>
        </p:txBody>
      </p:sp>
      <p:graphicFrame>
        <p:nvGraphicFramePr>
          <p:cNvPr id="3" name="Content Placeholder 3">
            <a:extLst>
              <a:ext uri="{FF2B5EF4-FFF2-40B4-BE49-F238E27FC236}">
                <a16:creationId xmlns:a16="http://schemas.microsoft.com/office/drawing/2014/main" id="{E443DCC4-B789-F1FD-4022-74834D8E586A}"/>
              </a:ext>
            </a:extLst>
          </p:cNvPr>
          <p:cNvGraphicFramePr>
            <a:graphicFrameLocks/>
          </p:cNvGraphicFramePr>
          <p:nvPr>
            <p:extLst>
              <p:ext uri="{D42A27DB-BD31-4B8C-83A1-F6EECF244321}">
                <p14:modId xmlns:p14="http://schemas.microsoft.com/office/powerpoint/2010/main" val="1307249379"/>
              </p:ext>
            </p:extLst>
          </p:nvPr>
        </p:nvGraphicFramePr>
        <p:xfrm>
          <a:off x="3001657" y="2282454"/>
          <a:ext cx="11658600" cy="7075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578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7</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nSpc>
                <a:spcPts val="6750"/>
              </a:lnSpc>
            </a:pPr>
            <a:r>
              <a:rPr lang="en-US" sz="3200" b="1" u="sng"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APPLICATION OF THE ARM’S LENGTH PRINCIPLE</a:t>
            </a:r>
            <a:endParaRPr lang="en-US" sz="3200" b="1" u="sng" dirty="0">
              <a:solidFill>
                <a:schemeClr val="accent1"/>
              </a:solidFill>
              <a:latin typeface="Calibri (MS)" panose="020B0604020202020204" charset="0"/>
              <a:cs typeface="Calibri (MS)" panose="020B0604020202020204" charset="0"/>
            </a:endParaRP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Identification of the commercial and financial relations </a:t>
            </a:r>
          </a:p>
          <a:p>
            <a:r>
              <a:rPr lang="en-IN" sz="2400" b="0" dirty="0">
                <a:solidFill>
                  <a:srgbClr val="000000"/>
                </a:solidFill>
                <a:effectLst/>
                <a:ea typeface="Calibri" panose="020F0502020204030204" pitchFamily="34" charset="0"/>
                <a:cs typeface="Times New Roman" panose="02020603050405020304" pitchFamily="18" charset="0"/>
              </a:rPr>
              <a:t>Functional &amp; risk analysis </a:t>
            </a:r>
          </a:p>
          <a:p>
            <a:r>
              <a:rPr lang="en-IN" sz="2400" b="0" dirty="0">
                <a:solidFill>
                  <a:srgbClr val="000000"/>
                </a:solidFill>
                <a:effectLst/>
                <a:ea typeface="Calibri" panose="020F0502020204030204" pitchFamily="34" charset="0"/>
                <a:cs typeface="Times New Roman" panose="02020603050405020304" pitchFamily="18" charset="0"/>
              </a:rPr>
              <a:t>Comparability analysis </a:t>
            </a:r>
          </a:p>
          <a:p>
            <a:r>
              <a:rPr lang="en-IN" sz="2400" b="0" dirty="0">
                <a:solidFill>
                  <a:srgbClr val="000000"/>
                </a:solidFill>
                <a:effectLst/>
                <a:ea typeface="Calibri" panose="020F0502020204030204" pitchFamily="34" charset="0"/>
                <a:cs typeface="Times New Roman" panose="02020603050405020304" pitchFamily="18" charset="0"/>
              </a:rPr>
              <a:t>Other considerations </a:t>
            </a:r>
          </a:p>
          <a:p>
            <a:pPr marL="285750" indent="-285750">
              <a:buFont typeface="Arial" panose="020B0604020202020204" pitchFamily="34" charset="0"/>
              <a:buChar char="•"/>
            </a:pPr>
            <a:endParaRPr lang="en-IN" sz="2400" b="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80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22282" r="-5410" b="-1867"/>
            </a:stretch>
          </a:blipFill>
        </p:spPr>
        <p:txBody>
          <a:bodyPr/>
          <a:lstStyle/>
          <a:p>
            <a:endParaRPr lang="en-AE"/>
          </a:p>
        </p:txBody>
      </p:sp>
      <p:grpSp>
        <p:nvGrpSpPr>
          <p:cNvPr id="3" name="Group 3"/>
          <p:cNvGrpSpPr/>
          <p:nvPr/>
        </p:nvGrpSpPr>
        <p:grpSpPr>
          <a:xfrm>
            <a:off x="0" y="4192047"/>
            <a:ext cx="18288000" cy="1902906"/>
            <a:chOff x="0" y="0"/>
            <a:chExt cx="4816593" cy="501177"/>
          </a:xfrm>
        </p:grpSpPr>
        <p:sp>
          <p:nvSpPr>
            <p:cNvPr id="4" name="Freeform 4"/>
            <p:cNvSpPr/>
            <p:nvPr/>
          </p:nvSpPr>
          <p:spPr>
            <a:xfrm>
              <a:off x="0" y="0"/>
              <a:ext cx="4816592" cy="501177"/>
            </a:xfrm>
            <a:custGeom>
              <a:avLst/>
              <a:gdLst/>
              <a:ahLst/>
              <a:cxnLst/>
              <a:rect l="l" t="t" r="r" b="b"/>
              <a:pathLst>
                <a:path w="4816592" h="501177">
                  <a:moveTo>
                    <a:pt x="0" y="0"/>
                  </a:moveTo>
                  <a:lnTo>
                    <a:pt x="4816592" y="0"/>
                  </a:lnTo>
                  <a:lnTo>
                    <a:pt x="4816592" y="501177"/>
                  </a:lnTo>
                  <a:lnTo>
                    <a:pt x="0" y="501177"/>
                  </a:lnTo>
                  <a:close/>
                </a:path>
              </a:pathLst>
            </a:custGeom>
            <a:solidFill>
              <a:srgbClr val="8DB4D5">
                <a:alpha val="89804"/>
              </a:srgbClr>
            </a:solidFill>
          </p:spPr>
          <p:txBody>
            <a:bodyPr/>
            <a:lstStyle/>
            <a:p>
              <a:endParaRPr lang="en-AE"/>
            </a:p>
          </p:txBody>
        </p:sp>
        <p:sp>
          <p:nvSpPr>
            <p:cNvPr id="5" name="TextBox 5"/>
            <p:cNvSpPr txBox="1"/>
            <p:nvPr/>
          </p:nvSpPr>
          <p:spPr>
            <a:xfrm>
              <a:off x="0" y="38100"/>
              <a:ext cx="4816593" cy="463077"/>
            </a:xfrm>
            <a:prstGeom prst="rect">
              <a:avLst/>
            </a:prstGeom>
          </p:spPr>
          <p:txBody>
            <a:bodyPr lIns="50800" tIns="50800" rIns="50800" bIns="50800" rtlCol="0" anchor="ctr"/>
            <a:lstStyle/>
            <a:p>
              <a:pPr algn="ctr">
                <a:lnSpc>
                  <a:spcPts val="2282"/>
                </a:lnSpc>
              </a:pPr>
              <a:endParaRPr/>
            </a:p>
          </p:txBody>
        </p:sp>
      </p:grpSp>
      <p:sp>
        <p:nvSpPr>
          <p:cNvPr id="6" name="TextBox 6"/>
          <p:cNvSpPr txBox="1"/>
          <p:nvPr/>
        </p:nvSpPr>
        <p:spPr>
          <a:xfrm>
            <a:off x="2830202" y="4841558"/>
            <a:ext cx="12627597" cy="718185"/>
          </a:xfrm>
          <a:prstGeom prst="rect">
            <a:avLst/>
          </a:prstGeom>
        </p:spPr>
        <p:txBody>
          <a:bodyPr lIns="0" tIns="0" rIns="0" bIns="0" rtlCol="0" anchor="t">
            <a:spAutoFit/>
          </a:bodyPr>
          <a:lstStyle/>
          <a:p>
            <a:pPr algn="ctr">
              <a:lnSpc>
                <a:spcPts val="5444"/>
              </a:lnSpc>
            </a:pPr>
            <a:r>
              <a:rPr lang="en-US" sz="5499" dirty="0">
                <a:solidFill>
                  <a:srgbClr val="FFFFFF"/>
                </a:solidFill>
                <a:latin typeface="Proxima Nova Bold"/>
              </a:rPr>
              <a:t>Related Parties</a:t>
            </a:r>
          </a:p>
        </p:txBody>
      </p:sp>
      <p:sp>
        <p:nvSpPr>
          <p:cNvPr id="7" name="TextBox 7"/>
          <p:cNvSpPr txBox="1"/>
          <p:nvPr/>
        </p:nvSpPr>
        <p:spPr>
          <a:xfrm>
            <a:off x="1028700" y="9697515"/>
            <a:ext cx="7544977" cy="371475"/>
          </a:xfrm>
          <a:prstGeom prst="rect">
            <a:avLst/>
          </a:prstGeom>
        </p:spPr>
        <p:txBody>
          <a:bodyPr lIns="0" tIns="0" rIns="0" bIns="0" rtlCol="0" anchor="t">
            <a:spAutoFit/>
          </a:bodyPr>
          <a:lstStyle/>
          <a:p>
            <a:pPr algn="just">
              <a:lnSpc>
                <a:spcPts val="3000"/>
              </a:lnSpc>
            </a:pPr>
            <a:r>
              <a:rPr lang="en-US" sz="2000" spc="-26">
                <a:solidFill>
                  <a:srgbClr val="FFFFFF"/>
                </a:solidFill>
                <a:latin typeface="Proxima Nova"/>
              </a:rPr>
              <a:t>© 2023 KPI</a:t>
            </a:r>
          </a:p>
        </p:txBody>
      </p:sp>
    </p:spTree>
    <p:extLst>
      <p:ext uri="{BB962C8B-B14F-4D97-AF65-F5344CB8AC3E}">
        <p14:creationId xmlns:p14="http://schemas.microsoft.com/office/powerpoint/2010/main" val="380575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9C00AD7-78DF-D8A7-FFF0-C21C394B133A}"/>
              </a:ext>
            </a:extLst>
          </p:cNvPr>
          <p:cNvSpPr/>
          <p:nvPr/>
        </p:nvSpPr>
        <p:spPr>
          <a:xfrm>
            <a:off x="16611600" y="9550566"/>
            <a:ext cx="1412412" cy="622134"/>
          </a:xfrm>
          <a:custGeom>
            <a:avLst/>
            <a:gdLst/>
            <a:ahLst/>
            <a:cxnLst/>
            <a:rect l="l" t="t" r="r" b="b"/>
            <a:pathLst>
              <a:path w="1412412" h="622134">
                <a:moveTo>
                  <a:pt x="0" y="0"/>
                </a:moveTo>
                <a:lnTo>
                  <a:pt x="1412413" y="0"/>
                </a:lnTo>
                <a:lnTo>
                  <a:pt x="1412413" y="622134"/>
                </a:lnTo>
                <a:lnTo>
                  <a:pt x="0" y="622134"/>
                </a:lnTo>
                <a:lnTo>
                  <a:pt x="0" y="0"/>
                </a:lnTo>
                <a:close/>
              </a:path>
            </a:pathLst>
          </a:custGeom>
          <a:blipFill>
            <a:blip r:embed="rId2"/>
            <a:stretch>
              <a:fillRect/>
            </a:stretch>
          </a:blipFill>
        </p:spPr>
        <p:txBody>
          <a:bodyPr/>
          <a:lstStyle/>
          <a:p>
            <a:endParaRPr lang="en-GB" dirty="0"/>
          </a:p>
        </p:txBody>
      </p:sp>
      <p:sp>
        <p:nvSpPr>
          <p:cNvPr id="7" name="Slide Number Placeholder 8">
            <a:extLst>
              <a:ext uri="{FF2B5EF4-FFF2-40B4-BE49-F238E27FC236}">
                <a16:creationId xmlns:a16="http://schemas.microsoft.com/office/drawing/2014/main" id="{AE55B228-7C2E-466F-1B51-6D2318FA718F}"/>
              </a:ext>
            </a:extLst>
          </p:cNvPr>
          <p:cNvSpPr txBox="1">
            <a:spLocks/>
          </p:cNvSpPr>
          <p:nvPr/>
        </p:nvSpPr>
        <p:spPr>
          <a:xfrm>
            <a:off x="8656526" y="9791700"/>
            <a:ext cx="348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9</a:t>
            </a:fld>
            <a:endParaRPr lang="en-US" dirty="0"/>
          </a:p>
        </p:txBody>
      </p:sp>
      <p:sp>
        <p:nvSpPr>
          <p:cNvPr id="8" name="TextBox 5">
            <a:extLst>
              <a:ext uri="{FF2B5EF4-FFF2-40B4-BE49-F238E27FC236}">
                <a16:creationId xmlns:a16="http://schemas.microsoft.com/office/drawing/2014/main" id="{182C6551-385B-7B58-D58F-D0459F9ADA60}"/>
              </a:ext>
            </a:extLst>
          </p:cNvPr>
          <p:cNvSpPr txBox="1"/>
          <p:nvPr/>
        </p:nvSpPr>
        <p:spPr>
          <a:xfrm>
            <a:off x="934120" y="1086109"/>
            <a:ext cx="11562680" cy="762388"/>
          </a:xfrm>
          <a:prstGeom prst="rect">
            <a:avLst/>
          </a:prstGeom>
        </p:spPr>
        <p:txBody>
          <a:bodyPr lIns="0" tIns="0" rIns="0" bIns="0" rtlCol="0" anchor="t">
            <a:spAutoFit/>
          </a:bodyPr>
          <a:lstStyle/>
          <a:p>
            <a:pPr algn="just">
              <a:lnSpc>
                <a:spcPts val="6750"/>
              </a:lnSpc>
            </a:pPr>
            <a:r>
              <a:rPr lang="en-US" sz="3200" b="1" dirty="0">
                <a:solidFill>
                  <a:schemeClr val="accent1"/>
                </a:solidFill>
                <a:latin typeface="Calibri (MS)" panose="020B0604020202020204" charset="0"/>
                <a:cs typeface="Calibri (MS)" panose="020B0604020202020204" charset="0"/>
                <a:hlinkClick r:id="" action="ppaction://noaction">
                  <a:extLst>
                    <a:ext uri="{A12FA001-AC4F-418D-AE19-62706E023703}">
                      <ahyp:hlinkClr xmlns:ahyp="http://schemas.microsoft.com/office/drawing/2018/hyperlinkcolor" val="tx"/>
                    </a:ext>
                  </a:extLst>
                </a:hlinkClick>
              </a:rPr>
              <a:t>ARTICLE 35 - RELATED PARTIES</a:t>
            </a:r>
          </a:p>
        </p:txBody>
      </p:sp>
      <p:sp>
        <p:nvSpPr>
          <p:cNvPr id="2" name="Content Placeholder 1">
            <a:extLst>
              <a:ext uri="{FF2B5EF4-FFF2-40B4-BE49-F238E27FC236}">
                <a16:creationId xmlns:a16="http://schemas.microsoft.com/office/drawing/2014/main" id="{9957FF3D-F37E-5A3D-DE8C-53CA9761B346}"/>
              </a:ext>
            </a:extLst>
          </p:cNvPr>
          <p:cNvSpPr txBox="1">
            <a:spLocks/>
          </p:cNvSpPr>
          <p:nvPr/>
        </p:nvSpPr>
        <p:spPr>
          <a:xfrm>
            <a:off x="762000" y="2628900"/>
            <a:ext cx="13182600" cy="46629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2400" b="0" dirty="0">
                <a:solidFill>
                  <a:srgbClr val="000000"/>
                </a:solidFill>
                <a:effectLst/>
                <a:ea typeface="Calibri" panose="020F0502020204030204" pitchFamily="34" charset="0"/>
                <a:cs typeface="Times New Roman" panose="02020603050405020304" pitchFamily="18" charset="0"/>
              </a:rPr>
              <a:t>Two or more natural persons who are related within the fourth degree of kinship or affiliation, including by way of adoption or guardianship</a:t>
            </a:r>
          </a:p>
          <a:p>
            <a:r>
              <a:rPr lang="en-IN" sz="2400" b="0" dirty="0">
                <a:solidFill>
                  <a:srgbClr val="000000"/>
                </a:solidFill>
                <a:effectLst/>
                <a:ea typeface="Calibri" panose="020F0502020204030204" pitchFamily="34" charset="0"/>
                <a:cs typeface="Times New Roman" panose="02020603050405020304" pitchFamily="18" charset="0"/>
              </a:rPr>
              <a:t>A Person and its Permanent Establishment or Foreign Permanent Establishment</a:t>
            </a:r>
          </a:p>
          <a:p>
            <a:r>
              <a:rPr lang="en-IN" sz="2400" b="0" dirty="0">
                <a:solidFill>
                  <a:srgbClr val="000000"/>
                </a:solidFill>
                <a:effectLst/>
                <a:ea typeface="Calibri" panose="020F0502020204030204" pitchFamily="34" charset="0"/>
                <a:cs typeface="Times New Roman" panose="02020603050405020304" pitchFamily="18" charset="0"/>
              </a:rPr>
              <a:t>Two or more Persons that are partners in the same Unincorporated Partnership</a:t>
            </a:r>
          </a:p>
          <a:p>
            <a:r>
              <a:rPr lang="en-IN" sz="2400" b="0" dirty="0">
                <a:solidFill>
                  <a:srgbClr val="000000"/>
                </a:solidFill>
                <a:effectLst/>
                <a:ea typeface="Calibri" panose="020F0502020204030204" pitchFamily="34" charset="0"/>
                <a:cs typeface="Times New Roman" panose="02020603050405020304" pitchFamily="18" charset="0"/>
              </a:rPr>
              <a:t>A Person who is the trustee, founder, settlor or beneficiary of a trust or foundation, and its Related Parties</a:t>
            </a:r>
          </a:p>
        </p:txBody>
      </p:sp>
    </p:spTree>
    <p:extLst>
      <p:ext uri="{BB962C8B-B14F-4D97-AF65-F5344CB8AC3E}">
        <p14:creationId xmlns:p14="http://schemas.microsoft.com/office/powerpoint/2010/main" val="974749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TotalTime>
  <Words>1295</Words>
  <Application>Microsoft Macintosh PowerPoint</Application>
  <PresentationFormat>Custom</PresentationFormat>
  <Paragraphs>166</Paragraphs>
  <Slides>29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Proxima Nova</vt:lpstr>
      <vt:lpstr>Calibri</vt:lpstr>
      <vt:lpstr>Franklin Gothic Medium</vt:lpstr>
      <vt:lpstr>Calibri (MS)</vt:lpstr>
      <vt:lpstr>Proxima Nova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Rentegrate Features</dc:title>
  <cp:lastModifiedBy>Nicole | KPI</cp:lastModifiedBy>
  <cp:revision>21</cp:revision>
  <dcterms:created xsi:type="dcterms:W3CDTF">2006-08-16T00:00:00Z</dcterms:created>
  <dcterms:modified xsi:type="dcterms:W3CDTF">2023-11-09T06:05:34Z</dcterms:modified>
  <dc:identifier>DAFyLA9xQr4</dc:identifier>
</cp:coreProperties>
</file>